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2"/>
  </p:sldMasterIdLst>
  <p:notesMasterIdLst>
    <p:notesMasterId r:id="rId14"/>
  </p:notesMasterIdLst>
  <p:handoutMasterIdLst>
    <p:handoutMasterId r:id="rId15"/>
  </p:handoutMasterIdLst>
  <p:sldIdLst>
    <p:sldId id="256" r:id="rId3"/>
    <p:sldId id="257" r:id="rId4"/>
    <p:sldId id="258" r:id="rId5"/>
    <p:sldId id="259" r:id="rId6"/>
    <p:sldId id="264" r:id="rId7"/>
    <p:sldId id="265" r:id="rId8"/>
    <p:sldId id="269" r:id="rId9"/>
    <p:sldId id="261" r:id="rId10"/>
    <p:sldId id="262" r:id="rId11"/>
    <p:sldId id="263" r:id="rId12"/>
    <p:sldId id="266" r:id="rId13"/>
  </p:sldIdLst>
  <p:sldSz cx="9144000" cy="6858000" type="screen4x3"/>
  <p:notesSz cx="7559675" cy="10691813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bg1"/>
        </a:solidFill>
        <a:latin typeface="Arial" panose="020B0604020202020204" pitchFamily="34" charset="0"/>
        <a:ea typeface="Microsoft YaHei" panose="020B0503020204020204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0"/>
    <p:restoredTop sz="93462"/>
  </p:normalViewPr>
  <p:slideViewPr>
    <p:cSldViewPr>
      <p:cViewPr varScale="1">
        <p:scale>
          <a:sx n="77" d="100"/>
          <a:sy n="77" d="100"/>
        </p:scale>
        <p:origin x="821" y="58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https://communitystudentiunina.sharepoint.com/sites/CruscottodidatticaAgraria/Documenti%20condivisi/Ingresso_Uscita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communitystudentiunina.sharepoint.com/sites/CruscottodidatticaAgraria/Documenti%20condivisi/Ingresso_Uscit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3_Portatile_270121\17_CRUSCOTTO%20DIDATTICA%20ok\3_Sett%2021_elaborazioni\Provenienza_Immatricolati_2020_Istituti%20distinti%20ed%20aggregati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Users\mariomerola\Universita&#768;\RTDA\Cruscotto\Report_Settembre2021\Laureati%20per%20Corso%20di%20Studi%20CLASSI%20di%20Voto%20di%20Laurea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356E-44AD-856A-942CA3F60C2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356E-44AD-856A-942CA3F60C2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356E-44AD-856A-942CA3F60C2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356E-44AD-856A-942CA3F60C21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356E-44AD-856A-942CA3F60C21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356E-44AD-856A-942CA3F60C21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356E-44AD-856A-942CA3F60C21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356E-44AD-856A-942CA3F60C21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356E-44AD-856A-942CA3F60C21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356E-44AD-856A-942CA3F60C21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356E-44AD-856A-942CA3F60C21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356E-44AD-856A-942CA3F60C21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356E-44AD-856A-942CA3F60C21}"/>
              </c:ext>
            </c:extLst>
          </c:dPt>
          <c:dLbls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356E-44AD-856A-942CA3F60C21}"/>
                </c:ext>
              </c:extLst>
            </c:dLbl>
            <c:dLbl>
              <c:idx val="2"/>
              <c:layout>
                <c:manualLayout>
                  <c:x val="-1.7710809534607339E-2"/>
                  <c:y val="4.465709728867623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tx1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56E-44AD-856A-942CA3F60C21}"/>
                </c:ext>
              </c:extLst>
            </c:dLbl>
            <c:dLbl>
              <c:idx val="3"/>
              <c:layout>
                <c:manualLayout>
                  <c:x val="3.8963780976136016E-2"/>
                  <c:y val="9.5693779904306216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56E-44AD-856A-942CA3F60C21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56E-44AD-856A-942CA3F60C21}"/>
                </c:ext>
              </c:extLst>
            </c:dLbl>
            <c:dLbl>
              <c:idx val="5"/>
              <c:layout>
                <c:manualLayout>
                  <c:x val="1.310043668122259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/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356E-44AD-856A-942CA3F60C21}"/>
                </c:ext>
              </c:extLst>
            </c:dLbl>
            <c:dLbl>
              <c:idx val="6"/>
              <c:layout>
                <c:manualLayout>
                  <c:x val="-2.328966521106259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56E-44AD-856A-942CA3F60C21}"/>
                </c:ext>
              </c:extLst>
            </c:dLbl>
            <c:dLbl>
              <c:idx val="7"/>
              <c:layout>
                <c:manualLayout>
                  <c:x val="-0.16011644832605501"/>
                  <c:y val="-6.8259385665529002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356E-44AD-856A-942CA3F60C21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356E-44AD-856A-942CA3F60C21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356E-44AD-856A-942CA3F60C21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356E-44AD-856A-942CA3F60C21}"/>
                </c:ext>
              </c:extLst>
            </c:dLbl>
            <c:dLbl>
              <c:idx val="11"/>
              <c:layout>
                <c:manualLayout>
                  <c:x val="5.6768558951964997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200" b="1" i="0" u="none" strike="noStrike" kern="1200" spc="0" baseline="0">
                      <a:solidFill>
                        <a:schemeClr val="accent6">
                          <a:lumMod val="60000"/>
                        </a:schemeClr>
                      </a:solidFill>
                      <a:latin typeface="Times New Roman" panose="02020603050405020304" pitchFamily="18" charset="0"/>
                      <a:ea typeface="+mn-ea"/>
                      <a:cs typeface="Times New Roman" panose="02020603050405020304" pitchFamily="18" charset="0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356E-44AD-856A-942CA3F60C21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356E-44AD-856A-942CA3F60C2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spc="0" baseline="0">
                    <a:solidFill>
                      <a:schemeClr val="accent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it-IT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Provenienza_Immatricolati_Liceo!$C$90:$C$102</c:f>
              <c:strCache>
                <c:ptCount val="13"/>
                <c:pt idx="0">
                  <c:v>Dato non definito</c:v>
                </c:pt>
                <c:pt idx="1">
                  <c:v>Istituti professionali industriali</c:v>
                </c:pt>
                <c:pt idx="2">
                  <c:v>Istituti professionali commerciali</c:v>
                </c:pt>
                <c:pt idx="3">
                  <c:v>Altri istituti professionali</c:v>
                </c:pt>
                <c:pt idx="4">
                  <c:v>Istituti tecnici industriali</c:v>
                </c:pt>
                <c:pt idx="5">
                  <c:v>Istituti tecnici commerciali</c:v>
                </c:pt>
                <c:pt idx="6">
                  <c:v>Istituti tecnici per geometri</c:v>
                </c:pt>
                <c:pt idx="7">
                  <c:v>Istituto magistrale</c:v>
                </c:pt>
                <c:pt idx="8">
                  <c:v>Licei scientifici</c:v>
                </c:pt>
                <c:pt idx="9">
                  <c:v>Licei classici</c:v>
                </c:pt>
                <c:pt idx="10">
                  <c:v>Licei linguistici</c:v>
                </c:pt>
                <c:pt idx="11">
                  <c:v>Maturita' artistica: sezione accademia</c:v>
                </c:pt>
                <c:pt idx="12">
                  <c:v>Maturita' artistica: sezione architettura</c:v>
                </c:pt>
              </c:strCache>
            </c:strRef>
          </c:cat>
          <c:val>
            <c:numRef>
              <c:f>Provenienza_Immatricolati_Liceo!$E$90:$E$102</c:f>
              <c:numCache>
                <c:formatCode>#,##0;\(#,##0\)</c:formatCode>
                <c:ptCount val="13"/>
                <c:pt idx="0">
                  <c:v>14</c:v>
                </c:pt>
                <c:pt idx="1">
                  <c:v>0</c:v>
                </c:pt>
                <c:pt idx="2">
                  <c:v>3</c:v>
                </c:pt>
                <c:pt idx="3">
                  <c:v>3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1</c:v>
                </c:pt>
                <c:pt idx="8">
                  <c:v>15</c:v>
                </c:pt>
                <c:pt idx="9">
                  <c:v>5</c:v>
                </c:pt>
                <c:pt idx="10">
                  <c:v>2</c:v>
                </c:pt>
                <c:pt idx="11">
                  <c:v>1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356E-44AD-856A-942CA3F60C21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0EC-4ADF-9C7B-8D17C0593A1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0EC-4ADF-9C7B-8D17C0593A1F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0EC-4ADF-9C7B-8D17C0593A1F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0EC-4ADF-9C7B-8D17C0593A1F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0EC-4ADF-9C7B-8D17C0593A1F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0EC-4ADF-9C7B-8D17C0593A1F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0EC-4ADF-9C7B-8D17C0593A1F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0EC-4ADF-9C7B-8D17C0593A1F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E0EC-4ADF-9C7B-8D17C0593A1F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E0EC-4ADF-9C7B-8D17C0593A1F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E0EC-4ADF-9C7B-8D17C0593A1F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E0EC-4ADF-9C7B-8D17C0593A1F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E0EC-4ADF-9C7B-8D17C0593A1F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0EC-4ADF-9C7B-8D17C0593A1F}"/>
                </c:ext>
              </c:extLst>
            </c:dLbl>
            <c:dLbl>
              <c:idx val="1"/>
              <c:layout>
                <c:manualLayout>
                  <c:x val="4.0274845695015202E-2"/>
                  <c:y val="-5.09960287344553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0EC-4ADF-9C7B-8D17C0593A1F}"/>
                </c:ext>
              </c:extLst>
            </c:dLbl>
            <c:dLbl>
              <c:idx val="2"/>
              <c:layout>
                <c:manualLayout>
                  <c:x val="4.8329814834018499E-2"/>
                  <c:y val="1.27490071836137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0EC-4ADF-9C7B-8D17C0593A1F}"/>
                </c:ext>
              </c:extLst>
            </c:dLbl>
            <c:dLbl>
              <c:idx val="3"/>
              <c:layout>
                <c:manualLayout>
                  <c:x val="-4.3668122270742399E-3"/>
                  <c:y val="2.27531285551763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E0EC-4ADF-9C7B-8D17C0593A1F}"/>
                </c:ext>
              </c:extLst>
            </c:dLbl>
            <c:dLbl>
              <c:idx val="4"/>
              <c:layout>
                <c:manualLayout>
                  <c:x val="0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E0EC-4ADF-9C7B-8D17C0593A1F}"/>
                </c:ext>
              </c:extLst>
            </c:dLbl>
            <c:dLbl>
              <c:idx val="5"/>
              <c:layout>
                <c:manualLayout>
                  <c:x val="-6.2426010827273899E-2"/>
                  <c:y val="0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E0EC-4ADF-9C7B-8D17C0593A1F}"/>
                </c:ext>
              </c:extLst>
            </c:dLbl>
            <c:dLbl>
              <c:idx val="6"/>
              <c:layout>
                <c:manualLayout>
                  <c:x val="-0.101387959977586"/>
                  <c:y val="-1.411557320063950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E0EC-4ADF-9C7B-8D17C0593A1F}"/>
                </c:ext>
              </c:extLst>
            </c:dLbl>
            <c:dLbl>
              <c:idx val="7"/>
              <c:layout>
                <c:manualLayout>
                  <c:x val="-8.0549691390030802E-3"/>
                  <c:y val="-9.560633333537120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E0EC-4ADF-9C7B-8D17C0593A1F}"/>
                </c:ext>
              </c:extLst>
            </c:dLbl>
            <c:dLbl>
              <c:idx val="8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1-E0EC-4ADF-9C7B-8D17C0593A1F}"/>
                </c:ext>
              </c:extLst>
            </c:dLbl>
            <c:dLbl>
              <c:idx val="9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3-E0EC-4ADF-9C7B-8D17C0593A1F}"/>
                </c:ext>
              </c:extLst>
            </c:dLbl>
            <c:dLbl>
              <c:idx val="1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it-IT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5-E0EC-4ADF-9C7B-8D17C0593A1F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E0EC-4ADF-9C7B-8D17C0593A1F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0.26375545851528387"/>
                      <c:h val="9.013660835057733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9-E0EC-4ADF-9C7B-8D17C0593A1F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Provenienza_Immatricolati_Liceo!$C$90:$C$102</c:f>
              <c:strCache>
                <c:ptCount val="13"/>
                <c:pt idx="0">
                  <c:v>Dato non definito</c:v>
                </c:pt>
                <c:pt idx="1">
                  <c:v>Istituti professionali industriali</c:v>
                </c:pt>
                <c:pt idx="2">
                  <c:v>Istituti professionali commerciali</c:v>
                </c:pt>
                <c:pt idx="3">
                  <c:v>Altri istituti professionali</c:v>
                </c:pt>
                <c:pt idx="4">
                  <c:v>Istituti tecnici industriali</c:v>
                </c:pt>
                <c:pt idx="5">
                  <c:v>Istituti tecnici commerciali</c:v>
                </c:pt>
                <c:pt idx="6">
                  <c:v>Istituti tecnici per geometri</c:v>
                </c:pt>
                <c:pt idx="7">
                  <c:v>Istituto magistrale</c:v>
                </c:pt>
                <c:pt idx="8">
                  <c:v>Licei scientifici</c:v>
                </c:pt>
                <c:pt idx="9">
                  <c:v>Licei classici</c:v>
                </c:pt>
                <c:pt idx="10">
                  <c:v>Licei linguistici</c:v>
                </c:pt>
                <c:pt idx="11">
                  <c:v>Maturita' artistica: sezione accademia</c:v>
                </c:pt>
                <c:pt idx="12">
                  <c:v>Maturita' artistica: sezione architettura</c:v>
                </c:pt>
              </c:strCache>
            </c:strRef>
          </c:cat>
          <c:val>
            <c:numRef>
              <c:f>Provenienza_Immatricolati_Liceo!$F$90:$F$102</c:f>
              <c:numCache>
                <c:formatCode>#,##0;\(#,##0\)</c:formatCode>
                <c:ptCount val="13"/>
                <c:pt idx="0">
                  <c:v>17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8</c:v>
                </c:pt>
                <c:pt idx="9">
                  <c:v>6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E0EC-4ADF-9C7B-8D17C0593A1F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55F-48F3-B3C3-C7C86207FCD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55F-48F3-B3C3-C7C86207FCD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55F-48F3-B3C3-C7C86207FCD9}"/>
              </c:ext>
            </c:extLst>
          </c:dPt>
          <c:dPt>
            <c:idx val="3"/>
            <c:bubble3D val="0"/>
            <c:spPr>
              <a:solidFill>
                <a:srgbClr val="FF0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55F-48F3-B3C3-C7C86207FCD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B55F-48F3-B3C3-C7C86207FCD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B55F-48F3-B3C3-C7C86207FCD9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'Dati con grafici'!$Q$14:$V$14</c:f>
              <c:strCache>
                <c:ptCount val="6"/>
                <c:pt idx="0">
                  <c:v>L. SCIENT</c:v>
                </c:pt>
                <c:pt idx="1">
                  <c:v>L. CLASS</c:v>
                </c:pt>
                <c:pt idx="2">
                  <c:v>ALTRI LICEI</c:v>
                </c:pt>
                <c:pt idx="3">
                  <c:v>IST. PROF.</c:v>
                </c:pt>
                <c:pt idx="4">
                  <c:v>ALTRO TITOLO</c:v>
                </c:pt>
                <c:pt idx="5">
                  <c:v>TITOLO STRANIERO</c:v>
                </c:pt>
              </c:strCache>
            </c:strRef>
          </c:cat>
          <c:val>
            <c:numRef>
              <c:f>'Dati con grafici'!$Q$18:$V$18</c:f>
              <c:numCache>
                <c:formatCode>#,##0_);\(#,##0\)</c:formatCode>
                <c:ptCount val="6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5</c:v>
                </c:pt>
                <c:pt idx="4">
                  <c:v>36</c:v>
                </c:pt>
                <c:pt idx="5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B55F-48F3-B3C3-C7C86207FC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="1" i="0" u="none" strike="noStrike" kern="1200" baseline="0">
                <a:solidFill>
                  <a:sysClr val="windowText" lastClr="000000">
                    <a:lumMod val="65000"/>
                    <a:lumOff val="35000"/>
                  </a:sysClr>
                </a:solidFill>
                <a:latin typeface="+mn-lt"/>
                <a:ea typeface="+mn-ea"/>
                <a:cs typeface="+mn-cs"/>
              </a:defRPr>
            </a:pPr>
            <a:r>
              <a:rPr lang="en-GB" sz="2400" b="1" i="0" kern="1200" baseline="0" dirty="0" err="1">
                <a:solidFill>
                  <a:srgbClr val="595959"/>
                </a:solidFill>
                <a:effectLst/>
              </a:rPr>
              <a:t>Voti</a:t>
            </a:r>
            <a:r>
              <a:rPr lang="en-GB" sz="2400" b="1" i="0" kern="1200" baseline="0" dirty="0">
                <a:solidFill>
                  <a:srgbClr val="595959"/>
                </a:solidFill>
                <a:effectLst/>
              </a:rPr>
              <a:t> prima </a:t>
            </a:r>
            <a:r>
              <a:rPr lang="en-GB" sz="2400" b="1" i="0" kern="1200" baseline="0" dirty="0" err="1">
                <a:solidFill>
                  <a:srgbClr val="595959"/>
                </a:solidFill>
                <a:effectLst/>
              </a:rPr>
              <a:t>seduta</a:t>
            </a:r>
            <a:r>
              <a:rPr lang="en-GB" sz="2400" b="1" i="0" kern="1200" baseline="0" dirty="0">
                <a:solidFill>
                  <a:srgbClr val="595959"/>
                </a:solidFill>
                <a:effectLst/>
              </a:rPr>
              <a:t> di </a:t>
            </a:r>
            <a:r>
              <a:rPr lang="en-GB" sz="2400" b="1" i="0" kern="1200" baseline="0" dirty="0" err="1">
                <a:solidFill>
                  <a:srgbClr val="595959"/>
                </a:solidFill>
                <a:effectLst/>
              </a:rPr>
              <a:t>laurea</a:t>
            </a:r>
            <a:r>
              <a:rPr lang="en-GB" sz="2400" b="1" i="0" kern="1200" baseline="0" dirty="0">
                <a:solidFill>
                  <a:srgbClr val="595959"/>
                </a:solidFill>
                <a:effectLst/>
              </a:rPr>
              <a:t> 2020/2021 (</a:t>
            </a:r>
            <a:r>
              <a:rPr lang="en-GB" sz="2400" b="1" i="0" kern="1200" baseline="0" dirty="0" err="1">
                <a:solidFill>
                  <a:srgbClr val="595959"/>
                </a:solidFill>
                <a:effectLst/>
              </a:rPr>
              <a:t>luglio</a:t>
            </a:r>
            <a:r>
              <a:rPr lang="en-GB" sz="2400" b="1" i="0" kern="1200" baseline="0" dirty="0">
                <a:solidFill>
                  <a:srgbClr val="595959"/>
                </a:solidFill>
                <a:effectLst/>
              </a:rPr>
              <a:t> 2021)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3.7500303642001499E-2"/>
          <c:y val="0.22580516132940001"/>
          <c:w val="0.71286011439045405"/>
          <c:h val="0.56501012635998304"/>
        </c:manualLayout>
      </c:layout>
      <c:barChart>
        <c:barDir val="col"/>
        <c:grouping val="clustered"/>
        <c:varyColors val="0"/>
        <c:ser>
          <c:idx val="1"/>
          <c:order val="0"/>
          <c:tx>
            <c:v>Classi Voto Laurea</c:v>
          </c:tx>
          <c:spPr>
            <a:solidFill>
              <a:schemeClr val="accent1"/>
            </a:solidFill>
          </c:spPr>
          <c:invertIfNegative val="0"/>
          <c:cat>
            <c:strRef>
              <c:f>'[1]2.3.1.4.1.01 Laureati per Corso'!$M$7:$Q$7</c:f>
              <c:strCache>
                <c:ptCount val="5"/>
                <c:pt idx="0">
                  <c:v>66-90</c:v>
                </c:pt>
                <c:pt idx="1">
                  <c:v>91-100</c:v>
                </c:pt>
                <c:pt idx="2">
                  <c:v>101-105</c:v>
                </c:pt>
                <c:pt idx="3">
                  <c:v>106-110</c:v>
                </c:pt>
                <c:pt idx="4">
                  <c:v>110 e Lode</c:v>
                </c:pt>
              </c:strCache>
            </c:strRef>
          </c:cat>
          <c:val>
            <c:numRef>
              <c:f>'2.3.1.4.1.01 Laureati per Corso'!$H$76:$L$76</c:f>
              <c:numCache>
                <c:formatCode>#,##0_);\(#,##0\)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E89-174A-B2B5-78EE260A9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24387560"/>
        <c:axId val="2124377688"/>
      </c:barChart>
      <c:catAx>
        <c:axId val="212438756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24377688"/>
        <c:crosses val="autoZero"/>
        <c:auto val="1"/>
        <c:lblAlgn val="ctr"/>
        <c:lblOffset val="100"/>
        <c:noMultiLvlLbl val="0"/>
      </c:catAx>
      <c:valAx>
        <c:axId val="2124377688"/>
        <c:scaling>
          <c:orientation val="minMax"/>
          <c:max val="4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212438756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80522185821693604"/>
          <c:y val="0.40244487144402302"/>
          <c:w val="0.172200549337829"/>
          <c:h val="0.1514359259870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  <c:extLst/>
  </c:chart>
  <c:txPr>
    <a:bodyPr/>
    <a:lstStyle/>
    <a:p>
      <a:pPr>
        <a:defRPr/>
      </a:pPr>
      <a:endParaRPr lang="it-IT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BEE70A0E-FD80-4BCD-AE8A-C58F7114834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6600" cy="5365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Microsoft YaHei" charset="-122"/>
                <a:cs typeface="Microsoft YaHei" charset="-122"/>
              </a:defRPr>
            </a:lvl1pPr>
          </a:lstStyle>
          <a:p>
            <a:pPr>
              <a:defRPr/>
            </a:pPr>
            <a:endParaRPr lang="it-IT" altLang="x-none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17F38436-3A53-46C1-B6DA-F5BF837581A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281488" y="0"/>
            <a:ext cx="3276600" cy="5365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Microsoft YaHei" charset="-122"/>
                <a:cs typeface="Microsoft YaHei" charset="-122"/>
              </a:defRPr>
            </a:lvl1pPr>
          </a:lstStyle>
          <a:p>
            <a:pPr>
              <a:defRPr/>
            </a:pPr>
            <a:fld id="{B31F2655-0AEA-4DF4-B73A-F9FA925A9F16}" type="datetimeFigureOut">
              <a:rPr lang="it-IT" altLang="x-none"/>
              <a:pPr>
                <a:defRPr/>
              </a:pPr>
              <a:t>13/09/2021</a:t>
            </a:fld>
            <a:endParaRPr lang="it-IT" altLang="x-none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5A5443D4-4B23-4596-B4D0-173CA357701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155238"/>
            <a:ext cx="3276600" cy="5365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Microsoft YaHei" charset="-122"/>
                <a:cs typeface="Microsoft YaHei" charset="-122"/>
              </a:defRPr>
            </a:lvl1pPr>
          </a:lstStyle>
          <a:p>
            <a:pPr>
              <a:defRPr/>
            </a:pPr>
            <a:endParaRPr lang="it-IT" altLang="x-none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B5595891-78D9-4EC1-9770-B74719331F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8004FEBF-ECB3-41CE-8023-1144B36B3E9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361184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AutoShape 1">
            <a:extLst>
              <a:ext uri="{FF2B5EF4-FFF2-40B4-BE49-F238E27FC236}">
                <a16:creationId xmlns:a16="http://schemas.microsoft.com/office/drawing/2014/main" id="{FDE45B10-D9AE-4BF8-8DA1-214AEE2108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2051" name="AutoShape 2">
            <a:extLst>
              <a:ext uri="{FF2B5EF4-FFF2-40B4-BE49-F238E27FC236}">
                <a16:creationId xmlns:a16="http://schemas.microsoft.com/office/drawing/2014/main" id="{FFA3B6B6-3358-42B8-A9DC-982ED324AD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7559675" cy="10691813"/>
          </a:xfrm>
          <a:prstGeom prst="roundRect">
            <a:avLst>
              <a:gd name="adj" fmla="val 19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B5363479-FF87-41A9-B7B7-BE96EBD22195}"/>
              </a:ext>
            </a:extLst>
          </p:cNvPr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215900" y="812800"/>
            <a:ext cx="7123113" cy="4003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6E110032-FF95-4034-AB59-C293E36BE470}"/>
              </a:ext>
            </a:extLst>
          </p:cNvPr>
          <p:cNvSpPr>
            <a:spLocks noGrp="1" noChangeArrowheads="1"/>
          </p:cNvSpPr>
          <p:nvPr>
            <p:ph type="body"/>
          </p:nvPr>
        </p:nvSpPr>
        <p:spPr bwMode="auto">
          <a:xfrm>
            <a:off x="755650" y="5078413"/>
            <a:ext cx="6043613" cy="48069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x-none" altLang="x-none" noProof="0"/>
          </a:p>
        </p:txBody>
      </p:sp>
      <p:sp>
        <p:nvSpPr>
          <p:cNvPr id="2053" name="Rectangle 5">
            <a:extLst>
              <a:ext uri="{FF2B5EF4-FFF2-40B4-BE49-F238E27FC236}">
                <a16:creationId xmlns:a16="http://schemas.microsoft.com/office/drawing/2014/main" id="{299008DF-88C6-46F3-83A9-A6BA9A45E252}"/>
              </a:ext>
            </a:extLst>
          </p:cNvPr>
          <p:cNvSpPr>
            <a:spLocks noGrp="1" noChangeArrowheads="1"/>
          </p:cNvSpPr>
          <p:nvPr>
            <p:ph type="hdr"/>
          </p:nvPr>
        </p:nvSpPr>
        <p:spPr bwMode="auto">
          <a:xfrm>
            <a:off x="0" y="0"/>
            <a:ext cx="3276600" cy="530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054" name="Rectangle 6">
            <a:extLst>
              <a:ext uri="{FF2B5EF4-FFF2-40B4-BE49-F238E27FC236}">
                <a16:creationId xmlns:a16="http://schemas.microsoft.com/office/drawing/2014/main" id="{75DD8EEE-ED52-41B4-AFFE-227FAF86EB25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278313" y="0"/>
            <a:ext cx="3276600" cy="530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055" name="Rectangle 7">
            <a:extLst>
              <a:ext uri="{FF2B5EF4-FFF2-40B4-BE49-F238E27FC236}">
                <a16:creationId xmlns:a16="http://schemas.microsoft.com/office/drawing/2014/main" id="{10D752F5-2764-4770-A190-CDCCFC3A8F12}"/>
              </a:ext>
            </a:extLst>
          </p:cNvPr>
          <p:cNvSpPr>
            <a:spLocks noGrp="1" noChangeArrowheads="1"/>
          </p:cNvSpPr>
          <p:nvPr>
            <p:ph type="ftr"/>
          </p:nvPr>
        </p:nvSpPr>
        <p:spPr bwMode="auto">
          <a:xfrm>
            <a:off x="0" y="10156825"/>
            <a:ext cx="3276600" cy="530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2056" name="Rectangle 8">
            <a:extLst>
              <a:ext uri="{FF2B5EF4-FFF2-40B4-BE49-F238E27FC236}">
                <a16:creationId xmlns:a16="http://schemas.microsoft.com/office/drawing/2014/main" id="{3759D50B-B912-4942-9849-8F14E2C1B13D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4278313" y="10156825"/>
            <a:ext cx="3276600" cy="5302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>
              <a:lnSpc>
                <a:spcPct val="93000"/>
              </a:lnSpc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400">
                <a:solidFill>
                  <a:srgbClr val="000000"/>
                </a:solidFill>
                <a:latin typeface="Times New Roman" panose="02020603050405020304" pitchFamily="18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E7436D27-1451-4CB1-B7CB-C595532FFBE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14939347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8">
            <a:extLst>
              <a:ext uri="{FF2B5EF4-FFF2-40B4-BE49-F238E27FC236}">
                <a16:creationId xmlns:a16="http://schemas.microsoft.com/office/drawing/2014/main" id="{B3F7200F-CA36-4D51-891D-E208A4C69B92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7A9B7E9-372D-479B-AC31-F7AA78770792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it-IT" altLang="it-IT" sz="1400"/>
          </a:p>
        </p:txBody>
      </p:sp>
      <p:sp>
        <p:nvSpPr>
          <p:cNvPr id="5123" name="Text Box 1">
            <a:extLst>
              <a:ext uri="{FF2B5EF4-FFF2-40B4-BE49-F238E27FC236}">
                <a16:creationId xmlns:a16="http://schemas.microsoft.com/office/drawing/2014/main" id="{339C2C95-F781-4B84-B105-0C38596A4B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4" name="Text Box 2">
            <a:extLst>
              <a:ext uri="{FF2B5EF4-FFF2-40B4-BE49-F238E27FC236}">
                <a16:creationId xmlns:a16="http://schemas.microsoft.com/office/drawing/2014/main" id="{80D52787-C40E-4BE3-823C-D11DBD3A7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8">
            <a:extLst>
              <a:ext uri="{FF2B5EF4-FFF2-40B4-BE49-F238E27FC236}">
                <a16:creationId xmlns:a16="http://schemas.microsoft.com/office/drawing/2014/main" id="{7A8D0D3E-B9FF-4FA3-A26F-52F98315EC88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8459D2-F190-4EBD-A858-7C52DCEB6297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it-IT" altLang="it-IT" sz="1400"/>
          </a:p>
        </p:txBody>
      </p:sp>
      <p:sp>
        <p:nvSpPr>
          <p:cNvPr id="7171" name="Text Box 1">
            <a:extLst>
              <a:ext uri="{FF2B5EF4-FFF2-40B4-BE49-F238E27FC236}">
                <a16:creationId xmlns:a16="http://schemas.microsoft.com/office/drawing/2014/main" id="{2BBB183E-3CD2-4C78-B961-DEB52E0F37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72" name="Text Box 2">
            <a:extLst>
              <a:ext uri="{FF2B5EF4-FFF2-40B4-BE49-F238E27FC236}">
                <a16:creationId xmlns:a16="http://schemas.microsoft.com/office/drawing/2014/main" id="{8054342D-1948-4876-8058-14C6B48EF2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8">
            <a:extLst>
              <a:ext uri="{FF2B5EF4-FFF2-40B4-BE49-F238E27FC236}">
                <a16:creationId xmlns:a16="http://schemas.microsoft.com/office/drawing/2014/main" id="{113D64AF-7889-44FA-8FC8-04B9A695C3D4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602F39-811F-4113-B94C-8F8B79D03D4F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it-IT" altLang="it-IT" sz="1400"/>
          </a:p>
        </p:txBody>
      </p:sp>
      <p:sp>
        <p:nvSpPr>
          <p:cNvPr id="9219" name="Text Box 1">
            <a:extLst>
              <a:ext uri="{FF2B5EF4-FFF2-40B4-BE49-F238E27FC236}">
                <a16:creationId xmlns:a16="http://schemas.microsoft.com/office/drawing/2014/main" id="{337EBFEC-D256-4F51-8348-B2C9CC0553E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0" name="Text Box 2">
            <a:extLst>
              <a:ext uri="{FF2B5EF4-FFF2-40B4-BE49-F238E27FC236}">
                <a16:creationId xmlns:a16="http://schemas.microsoft.com/office/drawing/2014/main" id="{A5316109-6F1D-44C6-A132-3FD92BD11E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8">
            <a:extLst>
              <a:ext uri="{FF2B5EF4-FFF2-40B4-BE49-F238E27FC236}">
                <a16:creationId xmlns:a16="http://schemas.microsoft.com/office/drawing/2014/main" id="{DBCBA18D-B896-463D-8C71-FF0A37772B3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4C6B5BB-1044-4EA0-956C-F385112FA448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it-IT" altLang="it-IT" sz="1400"/>
          </a:p>
        </p:txBody>
      </p:sp>
      <p:sp>
        <p:nvSpPr>
          <p:cNvPr id="11267" name="Text Box 1">
            <a:extLst>
              <a:ext uri="{FF2B5EF4-FFF2-40B4-BE49-F238E27FC236}">
                <a16:creationId xmlns:a16="http://schemas.microsoft.com/office/drawing/2014/main" id="{4F188815-6A5B-49CB-BB2F-FCDA64A0A8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8" name="Text Box 2">
            <a:extLst>
              <a:ext uri="{FF2B5EF4-FFF2-40B4-BE49-F238E27FC236}">
                <a16:creationId xmlns:a16="http://schemas.microsoft.com/office/drawing/2014/main" id="{B1A647E4-A4AD-4CCC-B45D-FA41B412D1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8">
            <a:extLst>
              <a:ext uri="{FF2B5EF4-FFF2-40B4-BE49-F238E27FC236}">
                <a16:creationId xmlns:a16="http://schemas.microsoft.com/office/drawing/2014/main" id="{14B9DB39-1DD9-4C8C-BAF7-C7B7A34D59D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A23942-DCE1-40EF-A2DC-1F6A996F3B40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it-IT" altLang="it-IT" sz="1400"/>
          </a:p>
        </p:txBody>
      </p:sp>
      <p:sp>
        <p:nvSpPr>
          <p:cNvPr id="13315" name="Text Box 1">
            <a:extLst>
              <a:ext uri="{FF2B5EF4-FFF2-40B4-BE49-F238E27FC236}">
                <a16:creationId xmlns:a16="http://schemas.microsoft.com/office/drawing/2014/main" id="{59DFCF6E-CBCF-4FBC-AA17-92A45DABE38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316" name="Text Box 2">
            <a:extLst>
              <a:ext uri="{FF2B5EF4-FFF2-40B4-BE49-F238E27FC236}">
                <a16:creationId xmlns:a16="http://schemas.microsoft.com/office/drawing/2014/main" id="{D69B2CC4-7D19-419A-82A1-4B3D5E8FD4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>
            <a:extLst>
              <a:ext uri="{FF2B5EF4-FFF2-40B4-BE49-F238E27FC236}">
                <a16:creationId xmlns:a16="http://schemas.microsoft.com/office/drawing/2014/main" id="{57784436-95FC-4C11-9F96-A472BDF3A99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4F635A-9DFE-4887-8489-34DE912D994B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it-IT" altLang="it-IT" sz="1400"/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60E55495-F074-4066-8D61-71922E31A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DB7A8E64-1F96-402F-91A6-7ACF53D4F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8">
            <a:extLst>
              <a:ext uri="{FF2B5EF4-FFF2-40B4-BE49-F238E27FC236}">
                <a16:creationId xmlns:a16="http://schemas.microsoft.com/office/drawing/2014/main" id="{57784436-95FC-4C11-9F96-A472BDF3A99B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C4F635A-9DFE-4887-8489-34DE912D994B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it-IT" altLang="it-IT" sz="1400"/>
          </a:p>
        </p:txBody>
      </p:sp>
      <p:sp>
        <p:nvSpPr>
          <p:cNvPr id="15363" name="Text Box 1">
            <a:extLst>
              <a:ext uri="{FF2B5EF4-FFF2-40B4-BE49-F238E27FC236}">
                <a16:creationId xmlns:a16="http://schemas.microsoft.com/office/drawing/2014/main" id="{60E55495-F074-4066-8D61-71922E31A3F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4" name="Text Box 2">
            <a:extLst>
              <a:ext uri="{FF2B5EF4-FFF2-40B4-BE49-F238E27FC236}">
                <a16:creationId xmlns:a16="http://schemas.microsoft.com/office/drawing/2014/main" id="{DB7A8E64-1F96-402F-91A6-7ACF53D4FE5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8">
            <a:extLst>
              <a:ext uri="{FF2B5EF4-FFF2-40B4-BE49-F238E27FC236}">
                <a16:creationId xmlns:a16="http://schemas.microsoft.com/office/drawing/2014/main" id="{56528699-D99F-45A7-9A62-308533A122FE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A46A1C1-1A44-4262-8CB8-222FD11468B9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it-IT" altLang="it-IT" sz="1400"/>
          </a:p>
        </p:txBody>
      </p:sp>
      <p:sp>
        <p:nvSpPr>
          <p:cNvPr id="17411" name="Text Box 1">
            <a:extLst>
              <a:ext uri="{FF2B5EF4-FFF2-40B4-BE49-F238E27FC236}">
                <a16:creationId xmlns:a16="http://schemas.microsoft.com/office/drawing/2014/main" id="{20217DD4-61B2-4AB8-A67F-2226CED76B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2" name="Text Box 2">
            <a:extLst>
              <a:ext uri="{FF2B5EF4-FFF2-40B4-BE49-F238E27FC236}">
                <a16:creationId xmlns:a16="http://schemas.microsoft.com/office/drawing/2014/main" id="{F9A1A344-8E23-4BC2-92AD-DBDCCC768C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8">
            <a:extLst>
              <a:ext uri="{FF2B5EF4-FFF2-40B4-BE49-F238E27FC236}">
                <a16:creationId xmlns:a16="http://schemas.microsoft.com/office/drawing/2014/main" id="{29A590E5-15AB-47EF-B211-A5C77C2F9CA9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E49B31B-29A6-412C-A1A5-DE3E477EE69C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it-IT" altLang="it-IT" sz="1400"/>
          </a:p>
        </p:txBody>
      </p:sp>
      <p:sp>
        <p:nvSpPr>
          <p:cNvPr id="19459" name="Text Box 1">
            <a:extLst>
              <a:ext uri="{FF2B5EF4-FFF2-40B4-BE49-F238E27FC236}">
                <a16:creationId xmlns:a16="http://schemas.microsoft.com/office/drawing/2014/main" id="{FE0D294B-6B0E-4E45-B605-D9582FC2C3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60" name="Text Box 2">
            <a:extLst>
              <a:ext uri="{FF2B5EF4-FFF2-40B4-BE49-F238E27FC236}">
                <a16:creationId xmlns:a16="http://schemas.microsoft.com/office/drawing/2014/main" id="{81EEFD87-A6E2-4F97-BAE4-62BFE6AC0E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8">
            <a:extLst>
              <a:ext uri="{FF2B5EF4-FFF2-40B4-BE49-F238E27FC236}">
                <a16:creationId xmlns:a16="http://schemas.microsoft.com/office/drawing/2014/main" id="{A2C49BAD-9ABD-4CAF-83F9-1C0A3B2BAC67}"/>
              </a:ext>
            </a:extLst>
          </p:cNvPr>
          <p:cNvSpPr>
            <a:spLocks noGrp="1" noChangeArrowheads="1"/>
          </p:cNvSpPr>
          <p:nvPr>
            <p:ph type="sldNum" sz="quarter"/>
          </p:nvPr>
        </p:nvSpPr>
        <p:spPr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1pPr>
            <a:lvl2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2pPr>
            <a:lvl3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3pPr>
            <a:lvl4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4pPr>
            <a:lvl5pPr>
              <a:spcBef>
                <a:spcPct val="3000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5pPr>
            <a:lvl6pPr marL="25146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6pPr>
            <a:lvl7pPr marL="29718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7pPr>
            <a:lvl8pPr marL="34290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8pPr>
            <a:lvl9pPr marL="3886200" indent="-228600" defTabSz="449263" eaLnBrk="0" fontAlgn="base" hangingPunct="0">
              <a:spcBef>
                <a:spcPct val="3000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000000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F9BEFAC-4FD8-43C2-A5C8-D757BF10B8AD}" type="slidenum">
              <a:rPr lang="it-IT" altLang="it-IT" sz="1400" smtClean="0"/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it-IT" altLang="it-IT" sz="1400"/>
          </a:p>
        </p:txBody>
      </p:sp>
      <p:sp>
        <p:nvSpPr>
          <p:cNvPr id="21507" name="Text Box 1">
            <a:extLst>
              <a:ext uri="{FF2B5EF4-FFF2-40B4-BE49-F238E27FC236}">
                <a16:creationId xmlns:a16="http://schemas.microsoft.com/office/drawing/2014/main" id="{B49B2712-73B1-4857-84E4-AA5575DBE7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08075" y="812800"/>
            <a:ext cx="5343525" cy="4008438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1508" name="Text Box 2">
            <a:extLst>
              <a:ext uri="{FF2B5EF4-FFF2-40B4-BE49-F238E27FC236}">
                <a16:creationId xmlns:a16="http://schemas.microsoft.com/office/drawing/2014/main" id="{955011E1-FCED-44D0-825A-A941ED60D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55650" y="5078413"/>
            <a:ext cx="6048375" cy="481171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it-IT" altLang="it-IT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1004FB8C-A6C7-4532-B379-7C77504069E1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A34DD6-C93A-4081-BFE3-4AF4C1A250A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E4A6EB-1363-4C49-B612-E6C46EB93A96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78562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78A7001-D77E-40AD-981E-BA730234E176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8BE8B13-4288-49C5-9901-9EC7F5F0C77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AC431-C1BE-4CC5-B97C-C3318EC1315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139662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BF2C8037-BB1B-4B6D-90BD-6EF59FF508B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17B50B-E452-4744-84A9-C2319D3DB1B4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230DE4-50A9-413C-83BA-139BDE1DAE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78683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4963"/>
            <a:ext cx="4035425" cy="39719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5025" y="1604963"/>
            <a:ext cx="4037013" cy="39719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77157801-8473-4736-8252-F8968AC2F2E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EE6CF8C-A38E-4BC7-AE9C-3F0B9BA1FA7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43EA66-E096-44CD-BDF9-940D5DAAF2B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742542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091CC3B7-11F6-4472-BA8F-50703A2E65F7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BDB9DDB2-1F9E-4DD8-B1F4-828F6359A98E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2E818F-B6DC-41EA-8102-7946A3D480F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5041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46475-8E93-454E-A86C-A9CEAD9B240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61E0A10-A0DB-45C9-B50D-07732EC92B62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96B8EC-DE07-445E-B722-DDFFE6BE26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9758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29C60B7C-B721-4DD7-A9F1-53A9D49D7862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89CC4C6B-9ABB-458E-A143-1F29020F7036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DD2011-2773-4DA6-83EE-E8D4FF0EA5A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184254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93707243-62AF-4BB8-BEE4-77E2DAD8C5C8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720FDCB4-CF14-4E0D-B6D6-EF308A9DD9CC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F01A65-BCBB-461C-A083-AEA7FF619FE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41234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stile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402673D6-1B72-4162-ACBA-A8ECEC72589F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0F480404-A688-437B-B9AD-29ABB39DBC7D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507A2F-762C-49F4-BA5F-42BA7743FB1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6562790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44FFF25-CDA5-486A-95ED-7E5E66F3202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0D88E9D-6727-4240-B06B-2D6B5164E1EB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F7111F-8382-4E18-ADBF-F3B86EC493F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002778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6225" y="1604963"/>
            <a:ext cx="2055813" cy="3971925"/>
          </a:xfrm>
        </p:spPr>
        <p:txBody>
          <a:bodyPr vert="eaVert"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1604963"/>
            <a:ext cx="6016625" cy="397192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DC5F50F-26AA-425C-B664-E1A52BAB8290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654AC6-0B63-4DBF-B651-650303CB8361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3EBFE2-4915-4D8B-BA6F-ADC81ED3612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629907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130425"/>
            <a:ext cx="7767638" cy="1465263"/>
          </a:xfrm>
        </p:spPr>
        <p:txBody>
          <a:bodyPr/>
          <a:lstStyle/>
          <a:p>
            <a:r>
              <a:rPr lang="it-IT"/>
              <a:t>Fare clic per modificare stile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C3772C-0D3C-4BF9-A984-CE729612CB2C}"/>
              </a:ext>
            </a:extLst>
          </p:cNvPr>
          <p:cNvSpPr>
            <a:spLocks noGrp="1" noChangeArrowheads="1"/>
          </p:cNvSpPr>
          <p:nvPr>
            <p:ph type="dt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7F9A72F-6F06-4593-9F87-6E9B6A5A9AB7}"/>
              </a:ext>
            </a:extLst>
          </p:cNvPr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67E688-B63E-426B-B7BD-CE5CF41B99C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21469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>
            <a:extLst>
              <a:ext uri="{FF2B5EF4-FFF2-40B4-BE49-F238E27FC236}">
                <a16:creationId xmlns:a16="http://schemas.microsoft.com/office/drawing/2014/main" id="{90E0F1AB-0D3A-471D-8C13-531D5A1864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130425"/>
            <a:ext cx="7767638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 titolo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41903CD1-70F7-4761-BB91-C2600FB742CE}"/>
              </a:ext>
            </a:extLst>
          </p:cNvPr>
          <p:cNvSpPr>
            <a:spLocks noGrp="1" noChangeArrowheads="1"/>
          </p:cNvSpPr>
          <p:nvPr>
            <p:ph type="dt"/>
          </p:nvPr>
        </p:nvSpPr>
        <p:spPr bwMode="auto">
          <a:xfrm>
            <a:off x="457200" y="6356350"/>
            <a:ext cx="2128838" cy="360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lnSpc>
                <a:spcPct val="100000"/>
              </a:lnSpc>
              <a:buClrTx/>
              <a:buSzPct val="100000"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FFFFFF"/>
                </a:solidFill>
                <a:latin typeface="+mn-lt"/>
                <a:ea typeface="Segoe UI" charset="0"/>
                <a:cs typeface="Segoe UI" charset="0"/>
              </a:defRPr>
            </a:lvl1pPr>
          </a:lstStyle>
          <a:p>
            <a:pPr>
              <a:defRPr/>
            </a:pPr>
            <a:r>
              <a:rPr lang="it-IT" altLang="x-none"/>
              <a:t>17/02/20</a:t>
            </a:r>
          </a:p>
        </p:txBody>
      </p:sp>
      <p:sp>
        <p:nvSpPr>
          <p:cNvPr id="1028" name="Text Box 3">
            <a:extLst>
              <a:ext uri="{FF2B5EF4-FFF2-40B4-BE49-F238E27FC236}">
                <a16:creationId xmlns:a16="http://schemas.microsoft.com/office/drawing/2014/main" id="{5A4BAB55-5D66-4D45-A9B9-097B8C00A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57061119-9355-4541-9B79-3377B3CAE2BA}"/>
              </a:ext>
            </a:extLst>
          </p:cNvPr>
          <p:cNvSpPr>
            <a:spLocks noGrp="1" noChangeArrowheads="1"/>
          </p:cNvSpPr>
          <p:nvPr>
            <p:ph type="sldNum"/>
          </p:nvPr>
        </p:nvSpPr>
        <p:spPr bwMode="auto">
          <a:xfrm>
            <a:off x="6553200" y="6356350"/>
            <a:ext cx="2128838" cy="360363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buSzPct val="10000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200">
                <a:solidFill>
                  <a:srgbClr val="FFFFFF"/>
                </a:solidFill>
                <a:latin typeface="Calibri" panose="020F0502020204030204" pitchFamily="34" charset="0"/>
                <a:cs typeface="Segoe UI" panose="020B0502040204020203" pitchFamily="34" charset="0"/>
              </a:defRPr>
            </a:lvl1pPr>
          </a:lstStyle>
          <a:p>
            <a:pPr>
              <a:defRPr/>
            </a:pPr>
            <a:fld id="{24F6F0D6-323F-4F98-8F7B-4BBA415B1D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  <p:sp>
        <p:nvSpPr>
          <p:cNvPr id="1030" name="Rectangle 5">
            <a:extLst>
              <a:ext uri="{FF2B5EF4-FFF2-40B4-BE49-F238E27FC236}">
                <a16:creationId xmlns:a16="http://schemas.microsoft.com/office/drawing/2014/main" id="{FE1A78E0-D464-4570-AC28-A6FFA58679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4963"/>
            <a:ext cx="8224838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6912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it-IT"/>
              <a:t>Fai clic per modificare il formato del testo della struttura</a:t>
            </a:r>
          </a:p>
          <a:p>
            <a:pPr lvl="1"/>
            <a:r>
              <a:rPr lang="en-GB" altLang="it-IT"/>
              <a:t>Secondo livello struttura</a:t>
            </a:r>
          </a:p>
          <a:p>
            <a:pPr lvl="2"/>
            <a:r>
              <a:rPr lang="en-GB" altLang="it-IT"/>
              <a:t>Terzo livello struttura</a:t>
            </a:r>
          </a:p>
          <a:p>
            <a:pPr lvl="3"/>
            <a:r>
              <a:rPr lang="en-GB" altLang="it-IT"/>
              <a:t>Quarto livello struttura</a:t>
            </a:r>
          </a:p>
          <a:p>
            <a:pPr lvl="4"/>
            <a:r>
              <a:rPr lang="en-GB" altLang="it-IT"/>
              <a:t>Quinto livello struttura</a:t>
            </a:r>
          </a:p>
          <a:p>
            <a:pPr lvl="4"/>
            <a:r>
              <a:rPr lang="en-GB" altLang="it-IT"/>
              <a:t>Sesto livello struttura</a:t>
            </a:r>
          </a:p>
          <a:p>
            <a:pPr lvl="4"/>
            <a:r>
              <a:rPr lang="en-GB" altLang="it-IT"/>
              <a:t>Settimo livello struttura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/>
  <p:txStyles>
    <p:titleStyle>
      <a:lvl1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kern="1200">
          <a:solidFill>
            <a:srgbClr val="FFFFFF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2pPr>
      <a:lvl3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3pPr>
      <a:lvl4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4pPr>
      <a:lvl5pPr algn="l" defTabSz="449263" rtl="0" eaLnBrk="0" fontAlgn="base" hangingPunct="0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5pPr>
      <a:lvl6pPr marL="25146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6pPr>
      <a:lvl7pPr marL="29718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7pPr>
      <a:lvl8pPr marL="34290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8pPr>
      <a:lvl9pPr marL="3886200" indent="-228600" algn="l" defTabSz="449263" rtl="0" fontAlgn="base">
        <a:lnSpc>
          <a:spcPct val="8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FFFFFF"/>
          </a:solidFill>
          <a:latin typeface="Calibri" charset="0"/>
          <a:ea typeface="Microsoft YaHei" charset="-122"/>
          <a:cs typeface="Microsoft YaHei" charset="-122"/>
        </a:defRPr>
      </a:lvl9pPr>
    </p:titleStyle>
    <p:bodyStyle>
      <a:lvl1pPr marL="342900" indent="-342900" algn="l" defTabSz="449263" rtl="0" eaLnBrk="0" fontAlgn="base" hangingPunct="0">
        <a:lnSpc>
          <a:spcPct val="83000"/>
        </a:lnSpc>
        <a:spcBef>
          <a:spcPts val="142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 kern="1200">
          <a:solidFill>
            <a:srgbClr val="FFFFFF"/>
          </a:solidFill>
          <a:latin typeface="+mn-lt"/>
          <a:ea typeface="+mn-ea"/>
          <a:cs typeface="+mn-cs"/>
        </a:defRPr>
      </a:lvl1pPr>
      <a:lvl2pPr marL="742950" indent="-285750" algn="l" defTabSz="449263" rtl="0" eaLnBrk="0" fontAlgn="base" hangingPunct="0">
        <a:lnSpc>
          <a:spcPct val="83000"/>
        </a:lnSpc>
        <a:spcBef>
          <a:spcPts val="113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1143000" indent="-228600" algn="l" defTabSz="449263" rtl="0" eaLnBrk="0" fontAlgn="base" hangingPunct="0">
        <a:lnSpc>
          <a:spcPct val="83000"/>
        </a:lnSpc>
        <a:spcBef>
          <a:spcPts val="85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1600200" indent="-228600" algn="l" defTabSz="449263" rtl="0" eaLnBrk="0" fontAlgn="base" hangingPunct="0">
        <a:lnSpc>
          <a:spcPct val="83000"/>
        </a:lnSpc>
        <a:spcBef>
          <a:spcPts val="575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4pPr>
      <a:lvl5pPr marL="2057400" indent="-228600" algn="l" defTabSz="449263" rtl="0" eaLnBrk="0" fontAlgn="base" hangingPunct="0">
        <a:lnSpc>
          <a:spcPct val="83000"/>
        </a:lnSpc>
        <a:spcBef>
          <a:spcPts val="288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chart" Target="../charts/char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1">
            <a:extLst>
              <a:ext uri="{FF2B5EF4-FFF2-40B4-BE49-F238E27FC236}">
                <a16:creationId xmlns:a16="http://schemas.microsoft.com/office/drawing/2014/main" id="{78B8277A-A9AE-4A6E-81E5-B590774A2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99" name="Group 2">
            <a:extLst>
              <a:ext uri="{FF2B5EF4-FFF2-40B4-BE49-F238E27FC236}">
                <a16:creationId xmlns:a16="http://schemas.microsoft.com/office/drawing/2014/main" id="{6B6A0970-7247-4582-A354-A228665047E8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4102" name="Picture 3">
              <a:extLst>
                <a:ext uri="{FF2B5EF4-FFF2-40B4-BE49-F238E27FC236}">
                  <a16:creationId xmlns:a16="http://schemas.microsoft.com/office/drawing/2014/main" id="{804FE8BA-6671-467A-893F-5ABABA9655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03" name="Picture 4">
              <a:extLst>
                <a:ext uri="{FF2B5EF4-FFF2-40B4-BE49-F238E27FC236}">
                  <a16:creationId xmlns:a16="http://schemas.microsoft.com/office/drawing/2014/main" id="{FF2EBEED-B5D1-46A9-81F2-2D7C749F22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04" name="Rectangle 5">
              <a:extLst>
                <a:ext uri="{FF2B5EF4-FFF2-40B4-BE49-F238E27FC236}">
                  <a16:creationId xmlns:a16="http://schemas.microsoft.com/office/drawing/2014/main" id="{7CC70D10-AB78-4999-AD2B-0AF8D0028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4105" name="Rectangle 6">
              <a:extLst>
                <a:ext uri="{FF2B5EF4-FFF2-40B4-BE49-F238E27FC236}">
                  <a16:creationId xmlns:a16="http://schemas.microsoft.com/office/drawing/2014/main" id="{C14999A5-6120-4574-93F0-D92E1B246C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4100" name="Rectangle 7">
            <a:extLst>
              <a:ext uri="{FF2B5EF4-FFF2-40B4-BE49-F238E27FC236}">
                <a16:creationId xmlns:a16="http://schemas.microsoft.com/office/drawing/2014/main" id="{2BFAA493-5A8C-4071-8718-C9BC17108F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2636838"/>
            <a:ext cx="8640762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>
                <a:solidFill>
                  <a:srgbClr val="00B050"/>
                </a:solidFill>
                <a:latin typeface="Calibri" panose="020F0502020204030204" pitchFamily="34" charset="0"/>
              </a:rPr>
              <a:t>Fascicolo informativo per la valutazione dei Corsi di Studio </a:t>
            </a:r>
          </a:p>
        </p:txBody>
      </p:sp>
      <p:sp>
        <p:nvSpPr>
          <p:cNvPr id="4101" name="Rectangle 8">
            <a:extLst>
              <a:ext uri="{FF2B5EF4-FFF2-40B4-BE49-F238E27FC236}">
                <a16:creationId xmlns:a16="http://schemas.microsoft.com/office/drawing/2014/main" id="{C5879263-711C-4DCD-A944-E5D5E979E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413" y="4608513"/>
            <a:ext cx="8640762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Laurea in Scienze Gastronomiche Mediterranee (L/GASTR)</a:t>
            </a:r>
          </a:p>
          <a:p>
            <a:pPr algn="ctr" eaLnBrk="1" hangingPunct="1"/>
            <a:r>
              <a:rPr lang="it-IT" altLang="it-IT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2021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">
            <a:extLst>
              <a:ext uri="{FF2B5EF4-FFF2-40B4-BE49-F238E27FC236}">
                <a16:creationId xmlns:a16="http://schemas.microsoft.com/office/drawing/2014/main" id="{EB6982E8-BB4B-49AC-94EF-480BBB83FA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47" name="Group 2">
            <a:extLst>
              <a:ext uri="{FF2B5EF4-FFF2-40B4-BE49-F238E27FC236}">
                <a16:creationId xmlns:a16="http://schemas.microsoft.com/office/drawing/2014/main" id="{1DF5D651-7CC4-4414-9B0D-1424CDEA7033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6149" name="Picture 3">
              <a:extLst>
                <a:ext uri="{FF2B5EF4-FFF2-40B4-BE49-F238E27FC236}">
                  <a16:creationId xmlns:a16="http://schemas.microsoft.com/office/drawing/2014/main" id="{E234046E-E2A4-4B27-AE62-A2FFB7D913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150" name="Picture 4">
              <a:extLst>
                <a:ext uri="{FF2B5EF4-FFF2-40B4-BE49-F238E27FC236}">
                  <a16:creationId xmlns:a16="http://schemas.microsoft.com/office/drawing/2014/main" id="{B9760D8A-41CA-4477-983C-576672B219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151" name="Rectangle 5">
              <a:extLst>
                <a:ext uri="{FF2B5EF4-FFF2-40B4-BE49-F238E27FC236}">
                  <a16:creationId xmlns:a16="http://schemas.microsoft.com/office/drawing/2014/main" id="{9135F367-02DC-4249-923E-A4922E5E1A5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6152" name="Rectangle 6">
              <a:extLst>
                <a:ext uri="{FF2B5EF4-FFF2-40B4-BE49-F238E27FC236}">
                  <a16:creationId xmlns:a16="http://schemas.microsoft.com/office/drawing/2014/main" id="{9E819D36-F1E7-4714-A5FF-F4876504C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6148" name="Rectangle 7">
            <a:extLst>
              <a:ext uri="{FF2B5EF4-FFF2-40B4-BE49-F238E27FC236}">
                <a16:creationId xmlns:a16="http://schemas.microsoft.com/office/drawing/2014/main" id="{CECC744C-33EB-448B-903D-E42A9999BD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1560" y="2982913"/>
            <a:ext cx="8064896" cy="201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000" tIns="45000" rIns="90000" bIns="45000">
            <a:spAutoFit/>
          </a:bodyPr>
          <a:lstStyle>
            <a:lvl1pPr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In questo fascicolo sono riportate le principali informazioni sull’ingresso nel mondo universitario degli studenti e sulla regolarità del loro percorso di studi.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 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endParaRPr lang="it-IT" altLang="it-IT" sz="1800" dirty="0">
              <a:solidFill>
                <a:srgbClr val="002060"/>
              </a:solidFill>
            </a:endParaRP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Fonte: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 err="1">
                <a:solidFill>
                  <a:srgbClr val="002060"/>
                </a:solidFill>
              </a:rPr>
              <a:t>DataWareHouse</a:t>
            </a:r>
            <a:r>
              <a:rPr lang="it-IT" altLang="it-IT" sz="1800" dirty="0">
                <a:solidFill>
                  <a:srgbClr val="002060"/>
                </a:solidFill>
              </a:rPr>
              <a:t> di Ateneo; </a:t>
            </a:r>
          </a:p>
          <a:p>
            <a:pPr algn="just"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 err="1">
                <a:solidFill>
                  <a:srgbClr val="002060"/>
                </a:solidFill>
              </a:rPr>
              <a:t>Miur</a:t>
            </a:r>
            <a:r>
              <a:rPr lang="it-IT" altLang="it-IT" sz="1800" dirty="0">
                <a:solidFill>
                  <a:srgbClr val="002060"/>
                </a:solidFill>
              </a:rPr>
              <a:t> - Anagrafe Nazionale Studenti (aggiornati al 27/06/2020)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1">
            <a:extLst>
              <a:ext uri="{FF2B5EF4-FFF2-40B4-BE49-F238E27FC236}">
                <a16:creationId xmlns:a16="http://schemas.microsoft.com/office/drawing/2014/main" id="{8D0814B3-F93C-47D3-833F-9DB60AB3AA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5" name="Group 2">
            <a:extLst>
              <a:ext uri="{FF2B5EF4-FFF2-40B4-BE49-F238E27FC236}">
                <a16:creationId xmlns:a16="http://schemas.microsoft.com/office/drawing/2014/main" id="{D9192B06-0447-4496-AFE1-34F56DFAE03F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8221" name="Picture 3">
              <a:extLst>
                <a:ext uri="{FF2B5EF4-FFF2-40B4-BE49-F238E27FC236}">
                  <a16:creationId xmlns:a16="http://schemas.microsoft.com/office/drawing/2014/main" id="{DD493D96-8796-4462-B05D-10E9CBD00CF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2" name="Picture 4">
              <a:extLst>
                <a:ext uri="{FF2B5EF4-FFF2-40B4-BE49-F238E27FC236}">
                  <a16:creationId xmlns:a16="http://schemas.microsoft.com/office/drawing/2014/main" id="{1EEBCB6D-1C98-463B-BA67-DEDA0ACC701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23" name="Rectangle 5">
              <a:extLst>
                <a:ext uri="{FF2B5EF4-FFF2-40B4-BE49-F238E27FC236}">
                  <a16:creationId xmlns:a16="http://schemas.microsoft.com/office/drawing/2014/main" id="{DBC87118-1CD6-4E53-AED7-233D14031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8224" name="Rectangle 6">
              <a:extLst>
                <a:ext uri="{FF2B5EF4-FFF2-40B4-BE49-F238E27FC236}">
                  <a16:creationId xmlns:a16="http://schemas.microsoft.com/office/drawing/2014/main" id="{673C6851-A927-4BD4-B19D-DCF03A59C3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8196" name="Rectangle 7">
            <a:extLst>
              <a:ext uri="{FF2B5EF4-FFF2-40B4-BE49-F238E27FC236}">
                <a16:creationId xmlns:a16="http://schemas.microsoft.com/office/drawing/2014/main" id="{11CDFAA4-58E7-4CCA-B3D7-7527FFA773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8913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>
                <a:solidFill>
                  <a:srgbClr val="00B050"/>
                </a:solidFill>
                <a:latin typeface="Calibri" panose="020F0502020204030204" pitchFamily="34" charset="0"/>
              </a:rPr>
              <a:t>Immatricolati e Iscritti</a:t>
            </a:r>
          </a:p>
        </p:txBody>
      </p:sp>
      <p:sp>
        <p:nvSpPr>
          <p:cNvPr id="8197" name="Rectangle 8">
            <a:extLst>
              <a:ext uri="{FF2B5EF4-FFF2-40B4-BE49-F238E27FC236}">
                <a16:creationId xmlns:a16="http://schemas.microsoft.com/office/drawing/2014/main" id="{2DBE9D6F-CF48-465F-BAF1-53ADA21D0C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527300"/>
            <a:ext cx="79883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La tabella mostra il numero degli studenti immatricolati, degli iscritti al 1° anno e il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totale degli iscritti al corso di Laurea negli ultimi tre anni accademici. </a:t>
            </a:r>
          </a:p>
        </p:txBody>
      </p:sp>
      <p:graphicFrame>
        <p:nvGraphicFramePr>
          <p:cNvPr id="5129" name="Group 9">
            <a:extLst>
              <a:ext uri="{FF2B5EF4-FFF2-40B4-BE49-F238E27FC236}">
                <a16:creationId xmlns:a16="http://schemas.microsoft.com/office/drawing/2014/main" id="{77FDAA86-FE16-4271-9478-EEFEE8137C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1230656"/>
              </p:ext>
            </p:extLst>
          </p:nvPr>
        </p:nvGraphicFramePr>
        <p:xfrm>
          <a:off x="1638300" y="3850357"/>
          <a:ext cx="5618163" cy="2222500"/>
        </p:xfrm>
        <a:graphic>
          <a:graphicData uri="http://schemas.openxmlformats.org/drawingml/2006/table">
            <a:tbl>
              <a:tblPr/>
              <a:tblGrid>
                <a:gridCol w="1325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556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 </a:t>
                      </a:r>
                    </a:p>
                  </a:txBody>
                  <a:tcPr marL="7560" marR="7560" marT="7560" marB="0" anchor="b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Immatricolati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Iscritti al 1° anno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Totale Iscritti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556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2020-2021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47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56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2019-2020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48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49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92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556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2018-2019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47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50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50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220" name="Rectangle 66">
            <a:extLst>
              <a:ext uri="{FF2B5EF4-FFF2-40B4-BE49-F238E27FC236}">
                <a16:creationId xmlns:a16="http://schemas.microsoft.com/office/drawing/2014/main" id="{20894787-E85E-4EC0-95A3-4F9481458F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296150" y="6161088"/>
            <a:ext cx="249238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1">
            <a:extLst>
              <a:ext uri="{FF2B5EF4-FFF2-40B4-BE49-F238E27FC236}">
                <a16:creationId xmlns:a16="http://schemas.microsoft.com/office/drawing/2014/main" id="{51C9BF8C-53F0-4A68-96B1-B44DB445D1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3" name="Group 2">
            <a:extLst>
              <a:ext uri="{FF2B5EF4-FFF2-40B4-BE49-F238E27FC236}">
                <a16:creationId xmlns:a16="http://schemas.microsoft.com/office/drawing/2014/main" id="{3FCD35A5-22F8-460E-8CA0-FB62A6E9847E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10269" name="Picture 3">
              <a:extLst>
                <a:ext uri="{FF2B5EF4-FFF2-40B4-BE49-F238E27FC236}">
                  <a16:creationId xmlns:a16="http://schemas.microsoft.com/office/drawing/2014/main" id="{8B335CD2-EBE5-4D4A-82DA-65DF5EDBA9E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270" name="Picture 4">
              <a:extLst>
                <a:ext uri="{FF2B5EF4-FFF2-40B4-BE49-F238E27FC236}">
                  <a16:creationId xmlns:a16="http://schemas.microsoft.com/office/drawing/2014/main" id="{FE57F1CE-5BBD-40B9-B53F-7B805388B98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271" name="Rectangle 5">
              <a:extLst>
                <a:ext uri="{FF2B5EF4-FFF2-40B4-BE49-F238E27FC236}">
                  <a16:creationId xmlns:a16="http://schemas.microsoft.com/office/drawing/2014/main" id="{92D2B4A4-C70E-4BE1-B672-7B00EF81BF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0272" name="Rectangle 6">
              <a:extLst>
                <a:ext uri="{FF2B5EF4-FFF2-40B4-BE49-F238E27FC236}">
                  <a16:creationId xmlns:a16="http://schemas.microsoft.com/office/drawing/2014/main" id="{055AEEEB-5678-4229-8674-72482C012F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10244" name="Rectangle 7">
            <a:extLst>
              <a:ext uri="{FF2B5EF4-FFF2-40B4-BE49-F238E27FC236}">
                <a16:creationId xmlns:a16="http://schemas.microsoft.com/office/drawing/2014/main" id="{56D60084-87AD-47E1-A620-8FA65FF8E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>
                <a:solidFill>
                  <a:srgbClr val="00B050"/>
                </a:solidFill>
                <a:latin typeface="Calibri" panose="020F0502020204030204" pitchFamily="34" charset="0"/>
              </a:rPr>
              <a:t>Caratteristiche degli studenti in ingresso</a:t>
            </a:r>
          </a:p>
        </p:txBody>
      </p:sp>
      <p:sp>
        <p:nvSpPr>
          <p:cNvPr id="10245" name="Rectangle 8">
            <a:extLst>
              <a:ext uri="{FF2B5EF4-FFF2-40B4-BE49-F238E27FC236}">
                <a16:creationId xmlns:a16="http://schemas.microsoft.com/office/drawing/2014/main" id="{9628A1A2-8B98-43DA-8137-1A4B95E9E0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460" y="3207891"/>
            <a:ext cx="89281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SzPct val="100000"/>
            </a:pPr>
            <a:r>
              <a:rPr lang="it-IT" altLang="it-IT" dirty="0">
                <a:solidFill>
                  <a:srgbClr val="002060"/>
                </a:solidFill>
                <a:latin typeface="Calibri" panose="020F0502020204030204" pitchFamily="34" charset="0"/>
              </a:rPr>
              <a:t>Immatricolati al corso di Laurea provenienti dalla Campania e da altre Regioni</a:t>
            </a:r>
          </a:p>
        </p:txBody>
      </p:sp>
      <p:sp>
        <p:nvSpPr>
          <p:cNvPr id="10246" name="Rectangle 9">
            <a:extLst>
              <a:ext uri="{FF2B5EF4-FFF2-40B4-BE49-F238E27FC236}">
                <a16:creationId xmlns:a16="http://schemas.microsoft.com/office/drawing/2014/main" id="{C40E5266-8C51-4CDD-9432-47FFEB88B0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9975" y="3573463"/>
            <a:ext cx="431958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it-IT" altLang="it-IT"/>
          </a:p>
        </p:txBody>
      </p:sp>
      <p:graphicFrame>
        <p:nvGraphicFramePr>
          <p:cNvPr id="6154" name="Group 10">
            <a:extLst>
              <a:ext uri="{FF2B5EF4-FFF2-40B4-BE49-F238E27FC236}">
                <a16:creationId xmlns:a16="http://schemas.microsoft.com/office/drawing/2014/main" id="{BA898DD0-EB77-4022-B904-8BA8D70870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7054237"/>
              </p:ext>
            </p:extLst>
          </p:nvPr>
        </p:nvGraphicFramePr>
        <p:xfrm>
          <a:off x="1503363" y="4143720"/>
          <a:ext cx="5618162" cy="1733552"/>
        </p:xfrm>
        <a:graphic>
          <a:graphicData uri="http://schemas.openxmlformats.org/drawingml/2006/table">
            <a:tbl>
              <a:tblPr/>
              <a:tblGrid>
                <a:gridCol w="1325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33388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 </a:t>
                      </a:r>
                    </a:p>
                  </a:txBody>
                  <a:tcPr marL="7560" marR="7560" marT="7560" marB="0" anchor="b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Immatricolati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Residenti Campania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Residenti 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Altre Regioni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3388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2020-2021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47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46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1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2019-2020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48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46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388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2018-2019</a:t>
                      </a:r>
                    </a:p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47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44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3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1">
            <a:extLst>
              <a:ext uri="{FF2B5EF4-FFF2-40B4-BE49-F238E27FC236}">
                <a16:creationId xmlns:a16="http://schemas.microsoft.com/office/drawing/2014/main" id="{8A5D9FEF-C6DB-4234-807B-D404BE50CD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1" name="Group 2">
            <a:extLst>
              <a:ext uri="{FF2B5EF4-FFF2-40B4-BE49-F238E27FC236}">
                <a16:creationId xmlns:a16="http://schemas.microsoft.com/office/drawing/2014/main" id="{1ED0929E-0302-4911-825F-92F03D308156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12295" name="Picture 3">
              <a:extLst>
                <a:ext uri="{FF2B5EF4-FFF2-40B4-BE49-F238E27FC236}">
                  <a16:creationId xmlns:a16="http://schemas.microsoft.com/office/drawing/2014/main" id="{4BD92D9B-AA78-4AB7-B562-5456C5EED0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96" name="Picture 4">
              <a:extLst>
                <a:ext uri="{FF2B5EF4-FFF2-40B4-BE49-F238E27FC236}">
                  <a16:creationId xmlns:a16="http://schemas.microsoft.com/office/drawing/2014/main" id="{127C4406-CED5-49F7-B43D-67F8D8D8EA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297" name="Rectangle 5">
              <a:extLst>
                <a:ext uri="{FF2B5EF4-FFF2-40B4-BE49-F238E27FC236}">
                  <a16:creationId xmlns:a16="http://schemas.microsoft.com/office/drawing/2014/main" id="{FA857BA4-C7CA-4980-9687-6AFDF878C1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2298" name="Rectangle 6">
              <a:extLst>
                <a:ext uri="{FF2B5EF4-FFF2-40B4-BE49-F238E27FC236}">
                  <a16:creationId xmlns:a16="http://schemas.microsoft.com/office/drawing/2014/main" id="{093115D5-FFF6-4AA0-AB32-9D1B7F66BE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12292" name="Rectangle 7">
            <a:extLst>
              <a:ext uri="{FF2B5EF4-FFF2-40B4-BE49-F238E27FC236}">
                <a16:creationId xmlns:a16="http://schemas.microsoft.com/office/drawing/2014/main" id="{509978DF-E95C-4D54-A1DF-717CBF41EA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" y="170911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Caratteristiche degli studenti in ingresso</a:t>
            </a:r>
          </a:p>
        </p:txBody>
      </p:sp>
      <p:sp>
        <p:nvSpPr>
          <p:cNvPr id="12293" name="Rectangle 8">
            <a:extLst>
              <a:ext uri="{FF2B5EF4-FFF2-40B4-BE49-F238E27FC236}">
                <a16:creationId xmlns:a16="http://schemas.microsoft.com/office/drawing/2014/main" id="{D4AF90AA-F4FA-4FE1-9036-42B233F95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8" y="2308225"/>
            <a:ext cx="8939212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SzPct val="100000"/>
            </a:pPr>
            <a:r>
              <a:rPr lang="it-IT" altLang="it-IT">
                <a:solidFill>
                  <a:srgbClr val="002060"/>
                </a:solidFill>
                <a:latin typeface="Calibri" panose="020F0502020204030204" pitchFamily="34" charset="0"/>
              </a:rPr>
              <a:t>                              Provenienza scolastica della “coorte” 2018-2019.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37912969-6DD4-430D-A5DA-4B67053262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83393953"/>
              </p:ext>
            </p:extLst>
          </p:nvPr>
        </p:nvGraphicFramePr>
        <p:xfrm>
          <a:off x="842157" y="2746375"/>
          <a:ext cx="7170762" cy="398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>
            <a:extLst>
              <a:ext uri="{FF2B5EF4-FFF2-40B4-BE49-F238E27FC236}">
                <a16:creationId xmlns:a16="http://schemas.microsoft.com/office/drawing/2014/main" id="{159BB997-296F-4127-9880-1F89AB4EF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Group 2">
            <a:extLst>
              <a:ext uri="{FF2B5EF4-FFF2-40B4-BE49-F238E27FC236}">
                <a16:creationId xmlns:a16="http://schemas.microsoft.com/office/drawing/2014/main" id="{BA5F4411-C345-40B1-A638-C94377F970B6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14343" name="Picture 3">
              <a:extLst>
                <a:ext uri="{FF2B5EF4-FFF2-40B4-BE49-F238E27FC236}">
                  <a16:creationId xmlns:a16="http://schemas.microsoft.com/office/drawing/2014/main" id="{2121233D-34BC-49AC-8B60-4A14E1BB37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4">
              <a:extLst>
                <a:ext uri="{FF2B5EF4-FFF2-40B4-BE49-F238E27FC236}">
                  <a16:creationId xmlns:a16="http://schemas.microsoft.com/office/drawing/2014/main" id="{ABD44502-AB59-4FA9-B348-4DC73A99D6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Rectangle 5">
              <a:extLst>
                <a:ext uri="{FF2B5EF4-FFF2-40B4-BE49-F238E27FC236}">
                  <a16:creationId xmlns:a16="http://schemas.microsoft.com/office/drawing/2014/main" id="{48D6A94B-B445-438D-A2A6-769FDCD0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4346" name="Rectangle 6">
              <a:extLst>
                <a:ext uri="{FF2B5EF4-FFF2-40B4-BE49-F238E27FC236}">
                  <a16:creationId xmlns:a16="http://schemas.microsoft.com/office/drawing/2014/main" id="{CDF1F7B5-55F0-493F-9262-E9ADB2AE0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14340" name="Rectangle 7">
            <a:extLst>
              <a:ext uri="{FF2B5EF4-FFF2-40B4-BE49-F238E27FC236}">
                <a16:creationId xmlns:a16="http://schemas.microsoft.com/office/drawing/2014/main" id="{0B0C2AEF-E5D7-4680-9E63-5A69BB6FC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" y="170911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Caratteristiche degli studenti in ingresso</a:t>
            </a:r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id="{91CB0BB3-0DA3-4E23-94A2-942902DC2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308225"/>
            <a:ext cx="8586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SzPct val="100000"/>
            </a:pPr>
            <a:r>
              <a:rPr lang="it-IT" altLang="it-IT">
                <a:solidFill>
                  <a:srgbClr val="002060"/>
                </a:solidFill>
                <a:latin typeface="Calibri" panose="020F0502020204030204" pitchFamily="34" charset="0"/>
              </a:rPr>
              <a:t>                              Provenienza scolastica della “coorte” 2019-2020. </a:t>
            </a:r>
          </a:p>
        </p:txBody>
      </p:sp>
      <p:graphicFrame>
        <p:nvGraphicFramePr>
          <p:cNvPr id="11" name="Grafico 10">
            <a:extLst>
              <a:ext uri="{FF2B5EF4-FFF2-40B4-BE49-F238E27FC236}">
                <a16:creationId xmlns:a16="http://schemas.microsoft.com/office/drawing/2014/main" id="{AB1996B5-0583-4D06-BDB3-B469C87DD8B3}"/>
              </a:ext>
            </a:extLst>
          </p:cNvPr>
          <p:cNvGraphicFramePr>
            <a:graphicFrameLocks/>
          </p:cNvGraphicFramePr>
          <p:nvPr/>
        </p:nvGraphicFramePr>
        <p:xfrm>
          <a:off x="1346436" y="2620963"/>
          <a:ext cx="6306666" cy="39846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>
            <a:extLst>
              <a:ext uri="{FF2B5EF4-FFF2-40B4-BE49-F238E27FC236}">
                <a16:creationId xmlns:a16="http://schemas.microsoft.com/office/drawing/2014/main" id="{159BB997-296F-4127-9880-1F89AB4EFC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339" name="Group 2">
            <a:extLst>
              <a:ext uri="{FF2B5EF4-FFF2-40B4-BE49-F238E27FC236}">
                <a16:creationId xmlns:a16="http://schemas.microsoft.com/office/drawing/2014/main" id="{BA5F4411-C345-40B1-A638-C94377F970B6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14343" name="Picture 3">
              <a:extLst>
                <a:ext uri="{FF2B5EF4-FFF2-40B4-BE49-F238E27FC236}">
                  <a16:creationId xmlns:a16="http://schemas.microsoft.com/office/drawing/2014/main" id="{2121233D-34BC-49AC-8B60-4A14E1BB375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4344" name="Picture 4">
              <a:extLst>
                <a:ext uri="{FF2B5EF4-FFF2-40B4-BE49-F238E27FC236}">
                  <a16:creationId xmlns:a16="http://schemas.microsoft.com/office/drawing/2014/main" id="{ABD44502-AB59-4FA9-B348-4DC73A99D63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345" name="Rectangle 5">
              <a:extLst>
                <a:ext uri="{FF2B5EF4-FFF2-40B4-BE49-F238E27FC236}">
                  <a16:creationId xmlns:a16="http://schemas.microsoft.com/office/drawing/2014/main" id="{48D6A94B-B445-438D-A2A6-769FDCD0E2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4346" name="Rectangle 6">
              <a:extLst>
                <a:ext uri="{FF2B5EF4-FFF2-40B4-BE49-F238E27FC236}">
                  <a16:creationId xmlns:a16="http://schemas.microsoft.com/office/drawing/2014/main" id="{CDF1F7B5-55F0-493F-9262-E9ADB2AE02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14340" name="Rectangle 7">
            <a:extLst>
              <a:ext uri="{FF2B5EF4-FFF2-40B4-BE49-F238E27FC236}">
                <a16:creationId xmlns:a16="http://schemas.microsoft.com/office/drawing/2014/main" id="{0B0C2AEF-E5D7-4680-9E63-5A69BB6FC1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975" y="170911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 dirty="0">
                <a:solidFill>
                  <a:srgbClr val="00B050"/>
                </a:solidFill>
                <a:latin typeface="Calibri" panose="020F0502020204030204" pitchFamily="34" charset="0"/>
              </a:rPr>
              <a:t>Caratteristiche degli studenti in ingresso</a:t>
            </a:r>
          </a:p>
        </p:txBody>
      </p:sp>
      <p:sp>
        <p:nvSpPr>
          <p:cNvPr id="14341" name="Rectangle 8">
            <a:extLst>
              <a:ext uri="{FF2B5EF4-FFF2-40B4-BE49-F238E27FC236}">
                <a16:creationId xmlns:a16="http://schemas.microsoft.com/office/drawing/2014/main" id="{91CB0BB3-0DA3-4E23-94A2-942902DC20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088" y="2308225"/>
            <a:ext cx="85867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buSzPct val="100000"/>
            </a:pPr>
            <a:r>
              <a:rPr lang="it-IT" altLang="it-IT" dirty="0">
                <a:solidFill>
                  <a:srgbClr val="002060"/>
                </a:solidFill>
                <a:latin typeface="Calibri" panose="020F0502020204030204" pitchFamily="34" charset="0"/>
              </a:rPr>
              <a:t>                              Provenienza scolastica della “coorte” 2020-2021. </a:t>
            </a:r>
          </a:p>
        </p:txBody>
      </p:sp>
      <p:graphicFrame>
        <p:nvGraphicFramePr>
          <p:cNvPr id="12" name="Grafico 11">
            <a:extLst>
              <a:ext uri="{FF2B5EF4-FFF2-40B4-BE49-F238E27FC236}">
                <a16:creationId xmlns:a16="http://schemas.microsoft.com/office/drawing/2014/main" id="{66FF8E66-CCD9-43B8-A398-929B75A6A7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9613613"/>
              </p:ext>
            </p:extLst>
          </p:nvPr>
        </p:nvGraphicFramePr>
        <p:xfrm>
          <a:off x="1626570" y="2666527"/>
          <a:ext cx="5249686" cy="4002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499717448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1">
            <a:extLst>
              <a:ext uri="{FF2B5EF4-FFF2-40B4-BE49-F238E27FC236}">
                <a16:creationId xmlns:a16="http://schemas.microsoft.com/office/drawing/2014/main" id="{41824BC7-E661-4E23-A7CA-BEFE50CBE1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6387" name="Group 2">
            <a:extLst>
              <a:ext uri="{FF2B5EF4-FFF2-40B4-BE49-F238E27FC236}">
                <a16:creationId xmlns:a16="http://schemas.microsoft.com/office/drawing/2014/main" id="{C8B94016-9499-4735-8230-E240B4AB5EE6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16407" name="Picture 3">
              <a:extLst>
                <a:ext uri="{FF2B5EF4-FFF2-40B4-BE49-F238E27FC236}">
                  <a16:creationId xmlns:a16="http://schemas.microsoft.com/office/drawing/2014/main" id="{E4A1A610-2659-4A4A-8C34-353B5A7E95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6408" name="Picture 4">
              <a:extLst>
                <a:ext uri="{FF2B5EF4-FFF2-40B4-BE49-F238E27FC236}">
                  <a16:creationId xmlns:a16="http://schemas.microsoft.com/office/drawing/2014/main" id="{07C09CDF-17A4-43FA-8977-A3D347E104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409" name="Rectangle 5">
              <a:extLst>
                <a:ext uri="{FF2B5EF4-FFF2-40B4-BE49-F238E27FC236}">
                  <a16:creationId xmlns:a16="http://schemas.microsoft.com/office/drawing/2014/main" id="{DD8F7FCF-9069-4026-A679-57811917137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6410" name="Rectangle 6">
              <a:extLst>
                <a:ext uri="{FF2B5EF4-FFF2-40B4-BE49-F238E27FC236}">
                  <a16:creationId xmlns:a16="http://schemas.microsoft.com/office/drawing/2014/main" id="{2B8E28BB-D07B-4AD4-ACE4-42DB18004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16388" name="Rectangle 7">
            <a:extLst>
              <a:ext uri="{FF2B5EF4-FFF2-40B4-BE49-F238E27FC236}">
                <a16:creationId xmlns:a16="http://schemas.microsoft.com/office/drawing/2014/main" id="{EBCCBEC2-24A9-40E6-970F-62120A6AD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7323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>
                <a:solidFill>
                  <a:srgbClr val="00B050"/>
                </a:solidFill>
                <a:latin typeface="Calibri" panose="020F0502020204030204" pitchFamily="34" charset="0"/>
              </a:rPr>
              <a:t>Percorso degli Studenti</a:t>
            </a:r>
          </a:p>
        </p:txBody>
      </p:sp>
      <p:sp>
        <p:nvSpPr>
          <p:cNvPr id="16389" name="Rectangle 8">
            <a:extLst>
              <a:ext uri="{FF2B5EF4-FFF2-40B4-BE49-F238E27FC236}">
                <a16:creationId xmlns:a16="http://schemas.microsoft.com/office/drawing/2014/main" id="{F324892E-922A-4EDE-B8CD-A80F17CA86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50" y="2424113"/>
            <a:ext cx="8928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Percentuale di CFU conseguiti al 1° anno su CFU da conseguire. Il confronto è fatto tra la</a:t>
            </a:r>
          </a:p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 dirty="0">
                <a:solidFill>
                  <a:srgbClr val="002060"/>
                </a:solidFill>
              </a:rPr>
              <a:t>performance degli studenti iscritti al corso di Laurea in Scienze Gastronomiche Mediterranee e quella media degli studenti iscritti a corsi di laurea della stessa classe a livello nazionale e di </a:t>
            </a:r>
            <a:r>
              <a:rPr lang="it-IT" altLang="it-IT" sz="1800" dirty="0" err="1">
                <a:solidFill>
                  <a:srgbClr val="002060"/>
                </a:solidFill>
              </a:rPr>
              <a:t>macroarea</a:t>
            </a:r>
            <a:r>
              <a:rPr lang="it-IT" altLang="it-IT" sz="1800" dirty="0">
                <a:solidFill>
                  <a:srgbClr val="002060"/>
                </a:solidFill>
              </a:rPr>
              <a:t> meridionale. </a:t>
            </a:r>
          </a:p>
        </p:txBody>
      </p:sp>
      <p:graphicFrame>
        <p:nvGraphicFramePr>
          <p:cNvPr id="8201" name="Group 9">
            <a:extLst>
              <a:ext uri="{FF2B5EF4-FFF2-40B4-BE49-F238E27FC236}">
                <a16:creationId xmlns:a16="http://schemas.microsoft.com/office/drawing/2014/main" id="{18983D22-14FA-450F-93F3-C8DF1B10F78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5590199"/>
              </p:ext>
            </p:extLst>
          </p:nvPr>
        </p:nvGraphicFramePr>
        <p:xfrm>
          <a:off x="1636713" y="4291558"/>
          <a:ext cx="5618162" cy="2019300"/>
        </p:xfrm>
        <a:graphic>
          <a:graphicData uri="http://schemas.openxmlformats.org/drawingml/2006/table">
            <a:tbl>
              <a:tblPr/>
              <a:tblGrid>
                <a:gridCol w="1325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8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Anno</a:t>
                      </a:r>
                      <a:r>
                        <a:rPr kumimoji="0" lang="it-IT" altLang="x-non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 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SGM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Media area geografica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Media Nazionale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2018-2019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74,7%</a:t>
                      </a: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n.d.</a:t>
                      </a: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54,6%</a:t>
                      </a: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>
            <a:extLst>
              <a:ext uri="{FF2B5EF4-FFF2-40B4-BE49-F238E27FC236}">
                <a16:creationId xmlns:a16="http://schemas.microsoft.com/office/drawing/2014/main" id="{6A87B89F-7742-4822-947F-D250132D7E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435" name="Group 2">
            <a:extLst>
              <a:ext uri="{FF2B5EF4-FFF2-40B4-BE49-F238E27FC236}">
                <a16:creationId xmlns:a16="http://schemas.microsoft.com/office/drawing/2014/main" id="{598A7935-73C5-4008-AE93-16844257B508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18455" name="Picture 3">
              <a:extLst>
                <a:ext uri="{FF2B5EF4-FFF2-40B4-BE49-F238E27FC236}">
                  <a16:creationId xmlns:a16="http://schemas.microsoft.com/office/drawing/2014/main" id="{3965340E-57F5-4DC0-AA18-E6E9DE8F20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56" name="Picture 4">
              <a:extLst>
                <a:ext uri="{FF2B5EF4-FFF2-40B4-BE49-F238E27FC236}">
                  <a16:creationId xmlns:a16="http://schemas.microsoft.com/office/drawing/2014/main" id="{68C3DC43-EB71-43E0-A303-58E2D7C06C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57" name="Rectangle 5">
              <a:extLst>
                <a:ext uri="{FF2B5EF4-FFF2-40B4-BE49-F238E27FC236}">
                  <a16:creationId xmlns:a16="http://schemas.microsoft.com/office/drawing/2014/main" id="{60992A55-49E3-4E4C-B530-A3EE5C7296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8458" name="Rectangle 6">
              <a:extLst>
                <a:ext uri="{FF2B5EF4-FFF2-40B4-BE49-F238E27FC236}">
                  <a16:creationId xmlns:a16="http://schemas.microsoft.com/office/drawing/2014/main" id="{0ACD45E1-79A0-4713-9748-17AF853242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18436" name="Rectangle 7">
            <a:extLst>
              <a:ext uri="{FF2B5EF4-FFF2-40B4-BE49-F238E27FC236}">
                <a16:creationId xmlns:a16="http://schemas.microsoft.com/office/drawing/2014/main" id="{A18F37CE-FACA-46C4-BD22-5026CD586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92075" y="2724150"/>
            <a:ext cx="8928100" cy="118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lnSpc>
                <a:spcPct val="83000"/>
              </a:lnSpc>
              <a:spcBef>
                <a:spcPts val="142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83000"/>
              </a:lnSpc>
              <a:spcBef>
                <a:spcPts val="113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4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83000"/>
              </a:lnSpc>
              <a:spcBef>
                <a:spcPts val="850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83000"/>
              </a:lnSpc>
              <a:spcBef>
                <a:spcPts val="575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83000"/>
              </a:lnSpc>
              <a:spcBef>
                <a:spcPts val="288"/>
              </a:spcBef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83000"/>
              </a:lnSpc>
              <a:spcBef>
                <a:spcPts val="288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2000">
                <a:solidFill>
                  <a:srgbClr val="FFFFFF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ClrTx/>
              <a:buFontTx/>
              <a:buNone/>
            </a:pPr>
            <a:r>
              <a:rPr lang="it-IT" altLang="it-IT" sz="1800">
                <a:solidFill>
                  <a:srgbClr val="002060"/>
                </a:solidFill>
              </a:rPr>
              <a:t>Percentuale di studenti che proseguono nel II anno nello stesso corso. Il confronto è fatto tra la performance degli studenti iscritti al corso di Laurea in aurea in Scienze Gastronomiche Mediterranee e quella media degli studenti iscritti a corsi di laurea della stessa classe a livello nazionale e di macroarea meridionale</a:t>
            </a:r>
          </a:p>
        </p:txBody>
      </p:sp>
      <p:sp>
        <p:nvSpPr>
          <p:cNvPr id="18437" name="Rectangle 8">
            <a:extLst>
              <a:ext uri="{FF2B5EF4-FFF2-40B4-BE49-F238E27FC236}">
                <a16:creationId xmlns:a16="http://schemas.microsoft.com/office/drawing/2014/main" id="{7E5BB555-217C-4273-96CB-6E60AB116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2563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>
                <a:solidFill>
                  <a:srgbClr val="00B050"/>
                </a:solidFill>
                <a:latin typeface="Calibri" panose="020F0502020204030204" pitchFamily="34" charset="0"/>
              </a:rPr>
              <a:t>Percorso degli Studenti</a:t>
            </a:r>
          </a:p>
        </p:txBody>
      </p:sp>
      <p:graphicFrame>
        <p:nvGraphicFramePr>
          <p:cNvPr id="11" name="Group 9">
            <a:extLst>
              <a:ext uri="{FF2B5EF4-FFF2-40B4-BE49-F238E27FC236}">
                <a16:creationId xmlns:a16="http://schemas.microsoft.com/office/drawing/2014/main" id="{1FC084A9-B982-47FE-84C2-DAC6EA29146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980155"/>
              </p:ext>
            </p:extLst>
          </p:nvPr>
        </p:nvGraphicFramePr>
        <p:xfrm>
          <a:off x="1682750" y="4221088"/>
          <a:ext cx="5618162" cy="2019300"/>
        </p:xfrm>
        <a:graphic>
          <a:graphicData uri="http://schemas.openxmlformats.org/drawingml/2006/table">
            <a:tbl>
              <a:tblPr/>
              <a:tblGrid>
                <a:gridCol w="1325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9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06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048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Anno</a:t>
                      </a:r>
                      <a:r>
                        <a:rPr kumimoji="0" lang="it-IT" altLang="x-non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 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SGM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Media area geografica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Media Nazionale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2020-2021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4825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2019-2020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04825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2018-2019</a:t>
                      </a:r>
                    </a:p>
                  </a:txBody>
                  <a:tcPr marL="7560" marR="7560" marT="75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91,7%</a:t>
                      </a: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n.d.</a:t>
                      </a: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/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74,9%</a:t>
                      </a:r>
                    </a:p>
                  </a:txBody>
                  <a:tcPr marL="9360" marR="9360" marT="9360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1">
            <a:extLst>
              <a:ext uri="{FF2B5EF4-FFF2-40B4-BE49-F238E27FC236}">
                <a16:creationId xmlns:a16="http://schemas.microsoft.com/office/drawing/2014/main" id="{ABA86E9E-463C-4801-995F-15B2F8A3D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0483" name="Group 2">
            <a:extLst>
              <a:ext uri="{FF2B5EF4-FFF2-40B4-BE49-F238E27FC236}">
                <a16:creationId xmlns:a16="http://schemas.microsoft.com/office/drawing/2014/main" id="{6EF89532-6682-4A90-89B8-7A5AD852B331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20508" name="Picture 3">
              <a:extLst>
                <a:ext uri="{FF2B5EF4-FFF2-40B4-BE49-F238E27FC236}">
                  <a16:creationId xmlns:a16="http://schemas.microsoft.com/office/drawing/2014/main" id="{98EFAD46-6D01-49B5-A38B-3145E2C2C2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09" name="Picture 4">
              <a:extLst>
                <a:ext uri="{FF2B5EF4-FFF2-40B4-BE49-F238E27FC236}">
                  <a16:creationId xmlns:a16="http://schemas.microsoft.com/office/drawing/2014/main" id="{C301D757-1FD1-4321-97DC-897140F6B9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510" name="Rectangle 5">
              <a:extLst>
                <a:ext uri="{FF2B5EF4-FFF2-40B4-BE49-F238E27FC236}">
                  <a16:creationId xmlns:a16="http://schemas.microsoft.com/office/drawing/2014/main" id="{BC2D41A3-D9B3-4425-8CC3-062CDC9E0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20511" name="Rectangle 6">
              <a:extLst>
                <a:ext uri="{FF2B5EF4-FFF2-40B4-BE49-F238E27FC236}">
                  <a16:creationId xmlns:a16="http://schemas.microsoft.com/office/drawing/2014/main" id="{E6A5581F-A837-47D4-A519-EA7868B6F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  <p:sp>
        <p:nvSpPr>
          <p:cNvPr id="20484" name="Rectangle 7">
            <a:extLst>
              <a:ext uri="{FF2B5EF4-FFF2-40B4-BE49-F238E27FC236}">
                <a16:creationId xmlns:a16="http://schemas.microsoft.com/office/drawing/2014/main" id="{DAC278F6-16B3-4D68-B2D9-C05F64DEA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636838"/>
            <a:ext cx="9144000" cy="1198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  <a:tab pos="8985250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>
                <a:solidFill>
                  <a:srgbClr val="002060"/>
                </a:solidFill>
                <a:latin typeface="Calibri" panose="020F0502020204030204" pitchFamily="34" charset="0"/>
              </a:rPr>
              <a:t>Rapporto studenti iscritti al primo anno/docenti degli insegnamenti</a:t>
            </a:r>
          </a:p>
          <a:p>
            <a:pPr algn="ctr" eaLnBrk="1" hangingPunct="1">
              <a:buSzPct val="100000"/>
            </a:pPr>
            <a:r>
              <a:rPr lang="it-IT" altLang="it-IT">
                <a:solidFill>
                  <a:srgbClr val="002060"/>
                </a:solidFill>
                <a:latin typeface="Calibri" panose="020F0502020204030204" pitchFamily="34" charset="0"/>
              </a:rPr>
              <a:t>del primo anno. Il confronto è fatto tra la performance degli studenti iscritti al corso di Laurea in aurea in Scienze Gastronomiche Mediterranee e quella media degli studenti iscritti a corsi di laurea della stessa classe a livello nazionale e di macroarea meridionale</a:t>
            </a:r>
          </a:p>
        </p:txBody>
      </p:sp>
      <p:sp>
        <p:nvSpPr>
          <p:cNvPr id="20485" name="Rectangle 8">
            <a:extLst>
              <a:ext uri="{FF2B5EF4-FFF2-40B4-BE49-F238E27FC236}">
                <a16:creationId xmlns:a16="http://schemas.microsoft.com/office/drawing/2014/main" id="{27C0732A-1652-43B6-B8C5-01717B4F2B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925638"/>
            <a:ext cx="8891588" cy="639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000" tIns="45000" rIns="90000" bIns="45000">
            <a:spAutoFit/>
          </a:bodyPr>
          <a:lstStyle>
            <a:lvl1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>
                <a:solidFill>
                  <a:schemeClr val="bg1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buSzPct val="100000"/>
            </a:pPr>
            <a:r>
              <a:rPr lang="it-IT" altLang="it-IT" sz="3600" b="1">
                <a:solidFill>
                  <a:srgbClr val="00B050"/>
                </a:solidFill>
                <a:latin typeface="Calibri" panose="020F0502020204030204" pitchFamily="34" charset="0"/>
              </a:rPr>
              <a:t>Consistenza corpo docente</a:t>
            </a:r>
          </a:p>
        </p:txBody>
      </p:sp>
      <p:graphicFrame>
        <p:nvGraphicFramePr>
          <p:cNvPr id="10249" name="Group 9">
            <a:extLst>
              <a:ext uri="{FF2B5EF4-FFF2-40B4-BE49-F238E27FC236}">
                <a16:creationId xmlns:a16="http://schemas.microsoft.com/office/drawing/2014/main" id="{6A922EBC-F2C4-44B0-AE4B-9936265746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74954194"/>
              </p:ext>
            </p:extLst>
          </p:nvPr>
        </p:nvGraphicFramePr>
        <p:xfrm>
          <a:off x="1789113" y="4365625"/>
          <a:ext cx="5618163" cy="1800915"/>
        </p:xfrm>
        <a:graphic>
          <a:graphicData uri="http://schemas.openxmlformats.org/drawingml/2006/table">
            <a:tbl>
              <a:tblPr/>
              <a:tblGrid>
                <a:gridCol w="132556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255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50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160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17756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Anno 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SGM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Media area geografica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Media Nazionale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05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2020-2021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053"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2019-2020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16,5</a:t>
                      </a: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ND</a:t>
                      </a: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83000"/>
                        </a:lnSpc>
                        <a:spcBef>
                          <a:spcPts val="142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8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1pPr>
                      <a:lvl2pPr marL="457200">
                        <a:lnSpc>
                          <a:spcPct val="83000"/>
                        </a:lnSpc>
                        <a:spcBef>
                          <a:spcPts val="113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 sz="2000"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2pPr>
                      <a:lvl3pPr marL="914400">
                        <a:lnSpc>
                          <a:spcPct val="83000"/>
                        </a:lnSpc>
                        <a:spcBef>
                          <a:spcPts val="850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3pPr>
                      <a:lvl4pPr marL="1371600">
                        <a:lnSpc>
                          <a:spcPct val="83000"/>
                        </a:lnSpc>
                        <a:spcBef>
                          <a:spcPts val="575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4pPr>
                      <a:lvl5pPr marL="1828800">
                        <a:lnSpc>
                          <a:spcPct val="83000"/>
                        </a:lnSpc>
                        <a:spcBef>
                          <a:spcPts val="288"/>
                        </a:spcBef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5pPr>
                      <a:lvl6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6pPr>
                      <a:lvl7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7pPr>
                      <a:lvl8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8pPr>
                      <a:lvl9pPr indent="-228600" defTabSz="449263" eaLnBrk="0" fontAlgn="base" hangingPunct="0">
                        <a:lnSpc>
                          <a:spcPct val="83000"/>
                        </a:lnSpc>
                        <a:spcBef>
                          <a:spcPts val="288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charset="0"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  <a:defRPr>
                          <a:solidFill>
                            <a:srgbClr val="FFFFFF"/>
                          </a:solidFill>
                          <a:latin typeface="Calibri" charset="0"/>
                          <a:ea typeface="Microsoft YaHei" charset="-122"/>
                          <a:cs typeface="Microsoft YaHei" charset="-122"/>
                        </a:defRPr>
                      </a:lvl9pPr>
                    </a:lstStyle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27,4</a:t>
                      </a: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053"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1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2018-2019</a:t>
                      </a:r>
                    </a:p>
                  </a:txBody>
                  <a:tcPr marL="7560" marR="7560" marT="75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13,4</a:t>
                      </a: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ND</a:t>
                      </a:r>
                      <a:endParaRPr kumimoji="0" lang="it-IT" altLang="x-none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Microsoft YaHei" charset="-122"/>
                        <a:cs typeface="Microsoft YaHei" charset="-122"/>
                      </a:endParaRP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49263" rtl="0" eaLnBrk="1" fontAlgn="base" latinLnBrk="0" hangingPunct="0">
                        <a:lnSpc>
                          <a:spcPct val="58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100000"/>
                        <a:buFontTx/>
                        <a:buNone/>
                        <a:tabLst>
                          <a:tab pos="0" algn="l"/>
                          <a:tab pos="447675" algn="l"/>
                          <a:tab pos="896938" algn="l"/>
                          <a:tab pos="1346200" algn="l"/>
                          <a:tab pos="1795463" algn="l"/>
                          <a:tab pos="2244725" algn="l"/>
                          <a:tab pos="2693988" algn="l"/>
                          <a:tab pos="3143250" algn="l"/>
                          <a:tab pos="3592513" algn="l"/>
                          <a:tab pos="4041775" algn="l"/>
                          <a:tab pos="4491038" algn="l"/>
                          <a:tab pos="4940300" algn="l"/>
                          <a:tab pos="5389563" algn="l"/>
                          <a:tab pos="5838825" algn="l"/>
                          <a:tab pos="6288088" algn="l"/>
                          <a:tab pos="6737350" algn="l"/>
                          <a:tab pos="7186613" algn="l"/>
                          <a:tab pos="7635875" algn="l"/>
                          <a:tab pos="8085138" algn="l"/>
                          <a:tab pos="8534400" algn="l"/>
                          <a:tab pos="8983663" algn="l"/>
                        </a:tabLst>
                      </a:pPr>
                      <a:r>
                        <a:rPr kumimoji="0" lang="it-IT" altLang="x-none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charset="0"/>
                          <a:ea typeface="Microsoft YaHei" charset="-122"/>
                          <a:cs typeface="Microsoft YaHei" charset="-122"/>
                        </a:rPr>
                        <a:t>24,1</a:t>
                      </a:r>
                    </a:p>
                  </a:txBody>
                  <a:tcPr marL="9360" marR="9360" marT="9358" marB="0" anchor="ctr" horzOverflow="overflow">
                    <a:lnL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440" cap="flat" cmpd="sng" algn="ctr">
                      <a:solidFill>
                        <a:srgbClr val="00B05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8A0F6D1-087E-46EE-9C0D-B0C8E141D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98" y="1887404"/>
            <a:ext cx="8362950" cy="749508"/>
          </a:xfrm>
        </p:spPr>
        <p:txBody>
          <a:bodyPr>
            <a:normAutofit/>
          </a:bodyPr>
          <a:lstStyle/>
          <a:p>
            <a:pPr algn="ctr"/>
            <a:r>
              <a:rPr lang="it-IT" sz="3600" b="1" dirty="0">
                <a:solidFill>
                  <a:srgbClr val="008000"/>
                </a:solidFill>
              </a:rPr>
              <a:t>Classi voto di laurea</a:t>
            </a:r>
          </a:p>
        </p:txBody>
      </p:sp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8FE661CF-17CB-EB47-81E6-D1C70BC89F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5578997"/>
              </p:ext>
            </p:extLst>
          </p:nvPr>
        </p:nvGraphicFramePr>
        <p:xfrm>
          <a:off x="1331640" y="2369127"/>
          <a:ext cx="6912768" cy="4488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1">
            <a:extLst>
              <a:ext uri="{FF2B5EF4-FFF2-40B4-BE49-F238E27FC236}">
                <a16:creationId xmlns:a16="http://schemas.microsoft.com/office/drawing/2014/main" id="{ABA86E9E-463C-4801-995F-15B2F8A3D0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15" r="18533" b="38016"/>
          <a:stretch>
            <a:fillRect/>
          </a:stretch>
        </p:blipFill>
        <p:spPr bwMode="auto">
          <a:xfrm>
            <a:off x="0" y="252413"/>
            <a:ext cx="431165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2">
            <a:extLst>
              <a:ext uri="{FF2B5EF4-FFF2-40B4-BE49-F238E27FC236}">
                <a16:creationId xmlns:a16="http://schemas.microsoft.com/office/drawing/2014/main" id="{6EF89532-6682-4A90-89B8-7A5AD852B331}"/>
              </a:ext>
            </a:extLst>
          </p:cNvPr>
          <p:cNvGrpSpPr>
            <a:grpSpLocks/>
          </p:cNvGrpSpPr>
          <p:nvPr/>
        </p:nvGrpSpPr>
        <p:grpSpPr bwMode="auto">
          <a:xfrm>
            <a:off x="4427538" y="295275"/>
            <a:ext cx="4603750" cy="1511300"/>
            <a:chOff x="2789" y="186"/>
            <a:chExt cx="2900" cy="952"/>
          </a:xfrm>
        </p:grpSpPr>
        <p:pic>
          <p:nvPicPr>
            <p:cNvPr id="6" name="Picture 3">
              <a:extLst>
                <a:ext uri="{FF2B5EF4-FFF2-40B4-BE49-F238E27FC236}">
                  <a16:creationId xmlns:a16="http://schemas.microsoft.com/office/drawing/2014/main" id="{98EFAD46-6D01-49B5-A38B-3145E2C2C2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61" y="186"/>
              <a:ext cx="589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>
              <a:extLst>
                <a:ext uri="{FF2B5EF4-FFF2-40B4-BE49-F238E27FC236}">
                  <a16:creationId xmlns:a16="http://schemas.microsoft.com/office/drawing/2014/main" id="{C301D757-1FD1-4321-97DC-897140F6B90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" y="186"/>
              <a:ext cx="671" cy="6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5">
              <a:extLst>
                <a:ext uri="{FF2B5EF4-FFF2-40B4-BE49-F238E27FC236}">
                  <a16:creationId xmlns:a16="http://schemas.microsoft.com/office/drawing/2014/main" id="{BC2D41A3-D9B3-4425-8CC3-062CDC9E09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9" y="847"/>
              <a:ext cx="1681" cy="2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eaLnBrk="1" hangingPunct="1">
                <a:buSzPct val="100000"/>
              </a:pPr>
              <a:r>
                <a:rPr lang="it-IT" altLang="it-IT">
                  <a:solidFill>
                    <a:srgbClr val="002060"/>
                  </a:solidFill>
                  <a:latin typeface="Calibri" panose="020F0502020204030204" pitchFamily="34" charset="0"/>
                </a:rPr>
                <a:t>Dipartimento di Agraria  </a:t>
              </a: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E6A5581F-A837-47D4-A519-EA7868B6F5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53" y="852"/>
              <a:ext cx="133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000" tIns="45000" rIns="90000" bIns="45000">
              <a:spAutoFit/>
            </a:bodyPr>
            <a:lstStyle>
              <a:lvl1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1pPr>
              <a:lvl2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2pPr>
              <a:lvl3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3pPr>
              <a:lvl4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4pPr>
              <a:lvl5pPr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5pPr>
              <a:lvl6pPr marL="25146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6pPr>
              <a:lvl7pPr marL="29718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7pPr>
              <a:lvl8pPr marL="34290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8pPr>
              <a:lvl9pPr marL="3886200" indent="-228600" defTabSz="449263" eaLnBrk="0" fontAlgn="base" hangingPunct="0">
                <a:spcBef>
                  <a:spcPct val="0"/>
                </a:spcBef>
                <a:spcAft>
                  <a:spcPct val="0"/>
                </a:spcAft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  <a:defRPr>
                  <a:solidFill>
                    <a:schemeClr val="bg1"/>
                  </a:solidFill>
                  <a:latin typeface="Arial" panose="020B0604020202020204" pitchFamily="34" charset="0"/>
                  <a:ea typeface="Microsoft YaHei" panose="020B0503020204020204" pitchFamily="34" charset="-122"/>
                </a:defRPr>
              </a:lvl9pPr>
            </a:lstStyle>
            <a:p>
              <a:pPr algn="ctr" eaLnBrk="1" hangingPunct="1">
                <a:buSzPct val="100000"/>
              </a:pPr>
              <a:r>
                <a:rPr lang="it-IT" altLang="it-IT" sz="1200">
                  <a:solidFill>
                    <a:srgbClr val="002060"/>
                  </a:solidFill>
                  <a:latin typeface="Calibri" panose="020F0502020204030204" pitchFamily="34" charset="0"/>
                </a:rPr>
                <a:t>Università degli Studi di Napoli Federico II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793108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Calibri"/>
        <a:ea typeface="Microsoft YaHei"/>
        <a:cs typeface="Microsoft YaHei"/>
      </a:majorFont>
      <a:minorFont>
        <a:latin typeface="Calibri"/>
        <a:ea typeface="Microsoft YaHei"/>
        <a:cs typeface="Microsoft Ya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altLang="x-none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altLang="x-none" sz="18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5910110CDCC4654BA161A4F4C5E759D7" ma:contentTypeVersion="2" ma:contentTypeDescription="Creare un nuovo documento." ma:contentTypeScope="" ma:versionID="b4ff05ec6ce89c74858a88630815697a">
  <xsd:schema xmlns:xsd="http://www.w3.org/2001/XMLSchema" xmlns:xs="http://www.w3.org/2001/XMLSchema" xmlns:p="http://schemas.microsoft.com/office/2006/metadata/properties" xmlns:ns2="ce3e3303-8c40-4ff3-89f5-2c211e07ce55" targetNamespace="http://schemas.microsoft.com/office/2006/metadata/properties" ma:root="true" ma:fieldsID="d3120061f3a3ced948605407b4d4ae46" ns2:_="">
    <xsd:import namespace="ce3e3303-8c40-4ff3-89f5-2c211e07ce5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3e3303-8c40-4ff3-89f5-2c211e07ce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A174EF7-AAAD-48B0-AA11-C4456B04A27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3e3303-8c40-4ff3-89f5-2c211e07ce5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604</Words>
  <Application>Microsoft Office PowerPoint</Application>
  <PresentationFormat>Presentazione su schermo (4:3)</PresentationFormat>
  <Paragraphs>145</Paragraphs>
  <Slides>11</Slides>
  <Notes>10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Tema di Office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Classi voto di laurea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User</dc:creator>
  <cp:lastModifiedBy>ADRIANA FORLANI</cp:lastModifiedBy>
  <cp:revision>121</cp:revision>
  <cp:lastPrinted>1601-01-01T00:00:00Z</cp:lastPrinted>
  <dcterms:created xsi:type="dcterms:W3CDTF">2015-05-14T10:19:05Z</dcterms:created>
  <dcterms:modified xsi:type="dcterms:W3CDTF">2021-09-13T18:56:17Z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r8>0</vt:r8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r8>0</vt:r8>
  </property>
  <property fmtid="{D5CDD505-2E9C-101B-9397-08002B2CF9AE}" pid="7" name="Notes">
    <vt:r8>0</vt:r8>
  </property>
  <property fmtid="{D5CDD505-2E9C-101B-9397-08002B2CF9AE}" pid="8" name="PresentationFormat">
    <vt:lpwstr>Presentazione su schermo (4:3)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r8>8</vt:r8>
  </property>
</Properties>
</file>